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75" r:id="rId11"/>
    <p:sldId id="265" r:id="rId12"/>
    <p:sldId id="266" r:id="rId13"/>
    <p:sldId id="267" r:id="rId14"/>
    <p:sldId id="268" r:id="rId15"/>
    <p:sldId id="271" r:id="rId16"/>
    <p:sldId id="269" r:id="rId17"/>
    <p:sldId id="270" r:id="rId18"/>
    <p:sldId id="272" r:id="rId19"/>
    <p:sldId id="273" r:id="rId20"/>
    <p:sldId id="274" r:id="rId21"/>
    <p:sldId id="276" r:id="rId22"/>
    <p:sldId id="277" r:id="rId23"/>
    <p:sldId id="278" r:id="rId24"/>
    <p:sldId id="279" r:id="rId25"/>
    <p:sldId id="280" r:id="rId26"/>
    <p:sldId id="281" r:id="rId27"/>
    <p:sldId id="282" r:id="rId28"/>
    <p:sldId id="283" r:id="rId29"/>
    <p:sldId id="284" r:id="rId30"/>
    <p:sldId id="285" r:id="rId31"/>
    <p:sldId id="288" r:id="rId32"/>
    <p:sldId id="286" r:id="rId33"/>
    <p:sldId id="287"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4" r:id="rId49"/>
    <p:sldId id="303" r:id="rId5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E7339-9A82-FA96-A166-588E0A124C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AACD7CF-57C1-5C02-B2A5-FEE02C9B5CD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3273DE8-54B0-59D5-DB35-37AD00C29070}"/>
              </a:ext>
            </a:extLst>
          </p:cNvPr>
          <p:cNvSpPr>
            <a:spLocks noGrp="1"/>
          </p:cNvSpPr>
          <p:nvPr>
            <p:ph type="dt" sz="half" idx="10"/>
          </p:nvPr>
        </p:nvSpPr>
        <p:spPr/>
        <p:txBody>
          <a:bodyPr/>
          <a:lstStyle/>
          <a:p>
            <a:fld id="{2AEC8ECF-77AE-4259-B10D-E7257209A739}" type="datetimeFigureOut">
              <a:rPr lang="en-US" smtClean="0"/>
              <a:t>3/12/2024</a:t>
            </a:fld>
            <a:endParaRPr lang="en-US"/>
          </a:p>
        </p:txBody>
      </p:sp>
      <p:sp>
        <p:nvSpPr>
          <p:cNvPr id="5" name="Footer Placeholder 4">
            <a:extLst>
              <a:ext uri="{FF2B5EF4-FFF2-40B4-BE49-F238E27FC236}">
                <a16:creationId xmlns:a16="http://schemas.microsoft.com/office/drawing/2014/main" id="{5DB951BA-1B8F-3D94-8DD2-1630F01358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165442-A177-4015-494C-ACA17C06A2D3}"/>
              </a:ext>
            </a:extLst>
          </p:cNvPr>
          <p:cNvSpPr>
            <a:spLocks noGrp="1"/>
          </p:cNvSpPr>
          <p:nvPr>
            <p:ph type="sldNum" sz="quarter" idx="12"/>
          </p:nvPr>
        </p:nvSpPr>
        <p:spPr/>
        <p:txBody>
          <a:bodyPr/>
          <a:lstStyle/>
          <a:p>
            <a:fld id="{DB2930BD-FE35-4515-999D-69F349A13AC0}" type="slidenum">
              <a:rPr lang="en-US" smtClean="0"/>
              <a:t>‹#›</a:t>
            </a:fld>
            <a:endParaRPr lang="en-US"/>
          </a:p>
        </p:txBody>
      </p:sp>
    </p:spTree>
    <p:extLst>
      <p:ext uri="{BB962C8B-B14F-4D97-AF65-F5344CB8AC3E}">
        <p14:creationId xmlns:p14="http://schemas.microsoft.com/office/powerpoint/2010/main" val="1733130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26547-8C64-5B41-E122-C5B690AD984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2DE4C03-0774-F60A-7347-2878D6A1F2C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C48348-9A47-7151-128C-E60B11EFD0BC}"/>
              </a:ext>
            </a:extLst>
          </p:cNvPr>
          <p:cNvSpPr>
            <a:spLocks noGrp="1"/>
          </p:cNvSpPr>
          <p:nvPr>
            <p:ph type="dt" sz="half" idx="10"/>
          </p:nvPr>
        </p:nvSpPr>
        <p:spPr/>
        <p:txBody>
          <a:bodyPr/>
          <a:lstStyle/>
          <a:p>
            <a:fld id="{2AEC8ECF-77AE-4259-B10D-E7257209A739}" type="datetimeFigureOut">
              <a:rPr lang="en-US" smtClean="0"/>
              <a:t>3/12/2024</a:t>
            </a:fld>
            <a:endParaRPr lang="en-US"/>
          </a:p>
        </p:txBody>
      </p:sp>
      <p:sp>
        <p:nvSpPr>
          <p:cNvPr id="5" name="Footer Placeholder 4">
            <a:extLst>
              <a:ext uri="{FF2B5EF4-FFF2-40B4-BE49-F238E27FC236}">
                <a16:creationId xmlns:a16="http://schemas.microsoft.com/office/drawing/2014/main" id="{2F3D1A2C-63F8-4659-4C32-CBBDB2D302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EC15CE-DF06-6806-75DD-5E53D7227BDB}"/>
              </a:ext>
            </a:extLst>
          </p:cNvPr>
          <p:cNvSpPr>
            <a:spLocks noGrp="1"/>
          </p:cNvSpPr>
          <p:nvPr>
            <p:ph type="sldNum" sz="quarter" idx="12"/>
          </p:nvPr>
        </p:nvSpPr>
        <p:spPr/>
        <p:txBody>
          <a:bodyPr/>
          <a:lstStyle/>
          <a:p>
            <a:fld id="{DB2930BD-FE35-4515-999D-69F349A13AC0}" type="slidenum">
              <a:rPr lang="en-US" smtClean="0"/>
              <a:t>‹#›</a:t>
            </a:fld>
            <a:endParaRPr lang="en-US"/>
          </a:p>
        </p:txBody>
      </p:sp>
    </p:spTree>
    <p:extLst>
      <p:ext uri="{BB962C8B-B14F-4D97-AF65-F5344CB8AC3E}">
        <p14:creationId xmlns:p14="http://schemas.microsoft.com/office/powerpoint/2010/main" val="2533494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7878E9-ED31-D961-A3A4-51263FADD8C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473C5E7-B34E-E4ED-B4BF-DF92BFE300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9441F6-526D-B71A-2930-C26316E31779}"/>
              </a:ext>
            </a:extLst>
          </p:cNvPr>
          <p:cNvSpPr>
            <a:spLocks noGrp="1"/>
          </p:cNvSpPr>
          <p:nvPr>
            <p:ph type="dt" sz="half" idx="10"/>
          </p:nvPr>
        </p:nvSpPr>
        <p:spPr/>
        <p:txBody>
          <a:bodyPr/>
          <a:lstStyle/>
          <a:p>
            <a:fld id="{2AEC8ECF-77AE-4259-B10D-E7257209A739}" type="datetimeFigureOut">
              <a:rPr lang="en-US" smtClean="0"/>
              <a:t>3/12/2024</a:t>
            </a:fld>
            <a:endParaRPr lang="en-US"/>
          </a:p>
        </p:txBody>
      </p:sp>
      <p:sp>
        <p:nvSpPr>
          <p:cNvPr id="5" name="Footer Placeholder 4">
            <a:extLst>
              <a:ext uri="{FF2B5EF4-FFF2-40B4-BE49-F238E27FC236}">
                <a16:creationId xmlns:a16="http://schemas.microsoft.com/office/drawing/2014/main" id="{A8917F8F-21D9-E48A-3BA4-34E4FE566A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257271-598A-859C-D9AE-1AC47FFEB199}"/>
              </a:ext>
            </a:extLst>
          </p:cNvPr>
          <p:cNvSpPr>
            <a:spLocks noGrp="1"/>
          </p:cNvSpPr>
          <p:nvPr>
            <p:ph type="sldNum" sz="quarter" idx="12"/>
          </p:nvPr>
        </p:nvSpPr>
        <p:spPr/>
        <p:txBody>
          <a:bodyPr/>
          <a:lstStyle/>
          <a:p>
            <a:fld id="{DB2930BD-FE35-4515-999D-69F349A13AC0}" type="slidenum">
              <a:rPr lang="en-US" smtClean="0"/>
              <a:t>‹#›</a:t>
            </a:fld>
            <a:endParaRPr lang="en-US"/>
          </a:p>
        </p:txBody>
      </p:sp>
    </p:spTree>
    <p:extLst>
      <p:ext uri="{BB962C8B-B14F-4D97-AF65-F5344CB8AC3E}">
        <p14:creationId xmlns:p14="http://schemas.microsoft.com/office/powerpoint/2010/main" val="4092144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EEA48-ABA0-2D17-E435-57AB99D962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CDA07C4-7C53-131B-6E7A-6185D14A3F5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5A75ED-841E-079D-32E7-3693694D0703}"/>
              </a:ext>
            </a:extLst>
          </p:cNvPr>
          <p:cNvSpPr>
            <a:spLocks noGrp="1"/>
          </p:cNvSpPr>
          <p:nvPr>
            <p:ph type="dt" sz="half" idx="10"/>
          </p:nvPr>
        </p:nvSpPr>
        <p:spPr/>
        <p:txBody>
          <a:bodyPr/>
          <a:lstStyle/>
          <a:p>
            <a:fld id="{2AEC8ECF-77AE-4259-B10D-E7257209A739}" type="datetimeFigureOut">
              <a:rPr lang="en-US" smtClean="0"/>
              <a:t>3/12/2024</a:t>
            </a:fld>
            <a:endParaRPr lang="en-US"/>
          </a:p>
        </p:txBody>
      </p:sp>
      <p:sp>
        <p:nvSpPr>
          <p:cNvPr id="5" name="Footer Placeholder 4">
            <a:extLst>
              <a:ext uri="{FF2B5EF4-FFF2-40B4-BE49-F238E27FC236}">
                <a16:creationId xmlns:a16="http://schemas.microsoft.com/office/drawing/2014/main" id="{FEDFB833-2162-191B-EC7D-EF683491DB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12B653-708E-B2F0-DBFF-3B278B0A76B9}"/>
              </a:ext>
            </a:extLst>
          </p:cNvPr>
          <p:cNvSpPr>
            <a:spLocks noGrp="1"/>
          </p:cNvSpPr>
          <p:nvPr>
            <p:ph type="sldNum" sz="quarter" idx="12"/>
          </p:nvPr>
        </p:nvSpPr>
        <p:spPr/>
        <p:txBody>
          <a:bodyPr/>
          <a:lstStyle/>
          <a:p>
            <a:fld id="{DB2930BD-FE35-4515-999D-69F349A13AC0}" type="slidenum">
              <a:rPr lang="en-US" smtClean="0"/>
              <a:t>‹#›</a:t>
            </a:fld>
            <a:endParaRPr lang="en-US"/>
          </a:p>
        </p:txBody>
      </p:sp>
    </p:spTree>
    <p:extLst>
      <p:ext uri="{BB962C8B-B14F-4D97-AF65-F5344CB8AC3E}">
        <p14:creationId xmlns:p14="http://schemas.microsoft.com/office/powerpoint/2010/main" val="46635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C396B-6382-3070-7570-0DA98E64A9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F40B212-8E22-31D0-6B26-26DF660CB57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940BBBC-4304-6A36-7555-FA3BF5FC8C89}"/>
              </a:ext>
            </a:extLst>
          </p:cNvPr>
          <p:cNvSpPr>
            <a:spLocks noGrp="1"/>
          </p:cNvSpPr>
          <p:nvPr>
            <p:ph type="dt" sz="half" idx="10"/>
          </p:nvPr>
        </p:nvSpPr>
        <p:spPr/>
        <p:txBody>
          <a:bodyPr/>
          <a:lstStyle/>
          <a:p>
            <a:fld id="{2AEC8ECF-77AE-4259-B10D-E7257209A739}" type="datetimeFigureOut">
              <a:rPr lang="en-US" smtClean="0"/>
              <a:t>3/12/2024</a:t>
            </a:fld>
            <a:endParaRPr lang="en-US"/>
          </a:p>
        </p:txBody>
      </p:sp>
      <p:sp>
        <p:nvSpPr>
          <p:cNvPr id="5" name="Footer Placeholder 4">
            <a:extLst>
              <a:ext uri="{FF2B5EF4-FFF2-40B4-BE49-F238E27FC236}">
                <a16:creationId xmlns:a16="http://schemas.microsoft.com/office/drawing/2014/main" id="{80C1BDCA-FD0F-FCE4-1471-F8B0AC5F72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027151-8F45-964E-5AD6-AA162B7812C6}"/>
              </a:ext>
            </a:extLst>
          </p:cNvPr>
          <p:cNvSpPr>
            <a:spLocks noGrp="1"/>
          </p:cNvSpPr>
          <p:nvPr>
            <p:ph type="sldNum" sz="quarter" idx="12"/>
          </p:nvPr>
        </p:nvSpPr>
        <p:spPr/>
        <p:txBody>
          <a:bodyPr/>
          <a:lstStyle/>
          <a:p>
            <a:fld id="{DB2930BD-FE35-4515-999D-69F349A13AC0}" type="slidenum">
              <a:rPr lang="en-US" smtClean="0"/>
              <a:t>‹#›</a:t>
            </a:fld>
            <a:endParaRPr lang="en-US"/>
          </a:p>
        </p:txBody>
      </p:sp>
    </p:spTree>
    <p:extLst>
      <p:ext uri="{BB962C8B-B14F-4D97-AF65-F5344CB8AC3E}">
        <p14:creationId xmlns:p14="http://schemas.microsoft.com/office/powerpoint/2010/main" val="1377340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C5BB2-36D6-05D8-3AA3-74D81B89F5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501D69-3ACB-2231-A05F-B6D0A114DFF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9FFDB6A-8F4C-7924-1D0E-7D2A116DFC7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EA63F92-B773-154E-8C61-137ECDAA7FC8}"/>
              </a:ext>
            </a:extLst>
          </p:cNvPr>
          <p:cNvSpPr>
            <a:spLocks noGrp="1"/>
          </p:cNvSpPr>
          <p:nvPr>
            <p:ph type="dt" sz="half" idx="10"/>
          </p:nvPr>
        </p:nvSpPr>
        <p:spPr/>
        <p:txBody>
          <a:bodyPr/>
          <a:lstStyle/>
          <a:p>
            <a:fld id="{2AEC8ECF-77AE-4259-B10D-E7257209A739}" type="datetimeFigureOut">
              <a:rPr lang="en-US" smtClean="0"/>
              <a:t>3/12/2024</a:t>
            </a:fld>
            <a:endParaRPr lang="en-US"/>
          </a:p>
        </p:txBody>
      </p:sp>
      <p:sp>
        <p:nvSpPr>
          <p:cNvPr id="6" name="Footer Placeholder 5">
            <a:extLst>
              <a:ext uri="{FF2B5EF4-FFF2-40B4-BE49-F238E27FC236}">
                <a16:creationId xmlns:a16="http://schemas.microsoft.com/office/drawing/2014/main" id="{1893EB35-96F9-3F0D-BE3F-8664D40208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340094-28CA-6B00-C7D0-13307E43D126}"/>
              </a:ext>
            </a:extLst>
          </p:cNvPr>
          <p:cNvSpPr>
            <a:spLocks noGrp="1"/>
          </p:cNvSpPr>
          <p:nvPr>
            <p:ph type="sldNum" sz="quarter" idx="12"/>
          </p:nvPr>
        </p:nvSpPr>
        <p:spPr/>
        <p:txBody>
          <a:bodyPr/>
          <a:lstStyle/>
          <a:p>
            <a:fld id="{DB2930BD-FE35-4515-999D-69F349A13AC0}" type="slidenum">
              <a:rPr lang="en-US" smtClean="0"/>
              <a:t>‹#›</a:t>
            </a:fld>
            <a:endParaRPr lang="en-US"/>
          </a:p>
        </p:txBody>
      </p:sp>
    </p:spTree>
    <p:extLst>
      <p:ext uri="{BB962C8B-B14F-4D97-AF65-F5344CB8AC3E}">
        <p14:creationId xmlns:p14="http://schemas.microsoft.com/office/powerpoint/2010/main" val="15434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062E9-EF74-4EED-4B9D-AD0D7051FBF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8B055C6-DFB4-54FA-03DA-7DBD36DF69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237C9D8-0289-941F-4DDE-D9E04F2AB1A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194F317-8EEB-9649-9398-1914C229FE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4BAD0DB-5054-3ACA-1380-FE627440A8D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EABDE98-5635-7520-21CB-1064192E7BE5}"/>
              </a:ext>
            </a:extLst>
          </p:cNvPr>
          <p:cNvSpPr>
            <a:spLocks noGrp="1"/>
          </p:cNvSpPr>
          <p:nvPr>
            <p:ph type="dt" sz="half" idx="10"/>
          </p:nvPr>
        </p:nvSpPr>
        <p:spPr/>
        <p:txBody>
          <a:bodyPr/>
          <a:lstStyle/>
          <a:p>
            <a:fld id="{2AEC8ECF-77AE-4259-B10D-E7257209A739}" type="datetimeFigureOut">
              <a:rPr lang="en-US" smtClean="0"/>
              <a:t>3/12/2024</a:t>
            </a:fld>
            <a:endParaRPr lang="en-US"/>
          </a:p>
        </p:txBody>
      </p:sp>
      <p:sp>
        <p:nvSpPr>
          <p:cNvPr id="8" name="Footer Placeholder 7">
            <a:extLst>
              <a:ext uri="{FF2B5EF4-FFF2-40B4-BE49-F238E27FC236}">
                <a16:creationId xmlns:a16="http://schemas.microsoft.com/office/drawing/2014/main" id="{C214AB2C-19AC-87D8-CEC6-6CFF6BF4943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7B35200-6E6A-5506-428D-C4360A939E00}"/>
              </a:ext>
            </a:extLst>
          </p:cNvPr>
          <p:cNvSpPr>
            <a:spLocks noGrp="1"/>
          </p:cNvSpPr>
          <p:nvPr>
            <p:ph type="sldNum" sz="quarter" idx="12"/>
          </p:nvPr>
        </p:nvSpPr>
        <p:spPr/>
        <p:txBody>
          <a:bodyPr/>
          <a:lstStyle/>
          <a:p>
            <a:fld id="{DB2930BD-FE35-4515-999D-69F349A13AC0}" type="slidenum">
              <a:rPr lang="en-US" smtClean="0"/>
              <a:t>‹#›</a:t>
            </a:fld>
            <a:endParaRPr lang="en-US"/>
          </a:p>
        </p:txBody>
      </p:sp>
    </p:spTree>
    <p:extLst>
      <p:ext uri="{BB962C8B-B14F-4D97-AF65-F5344CB8AC3E}">
        <p14:creationId xmlns:p14="http://schemas.microsoft.com/office/powerpoint/2010/main" val="3458555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7991C-1F23-FC78-589B-3D7C290D3A0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30EF4A1-2B6D-A665-A01C-996CA2B78407}"/>
              </a:ext>
            </a:extLst>
          </p:cNvPr>
          <p:cNvSpPr>
            <a:spLocks noGrp="1"/>
          </p:cNvSpPr>
          <p:nvPr>
            <p:ph type="dt" sz="half" idx="10"/>
          </p:nvPr>
        </p:nvSpPr>
        <p:spPr/>
        <p:txBody>
          <a:bodyPr/>
          <a:lstStyle/>
          <a:p>
            <a:fld id="{2AEC8ECF-77AE-4259-B10D-E7257209A739}" type="datetimeFigureOut">
              <a:rPr lang="en-US" smtClean="0"/>
              <a:t>3/12/2024</a:t>
            </a:fld>
            <a:endParaRPr lang="en-US"/>
          </a:p>
        </p:txBody>
      </p:sp>
      <p:sp>
        <p:nvSpPr>
          <p:cNvPr id="4" name="Footer Placeholder 3">
            <a:extLst>
              <a:ext uri="{FF2B5EF4-FFF2-40B4-BE49-F238E27FC236}">
                <a16:creationId xmlns:a16="http://schemas.microsoft.com/office/drawing/2014/main" id="{7C2E86F3-74B4-9E8A-668A-4F1E5906FBB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3251C06-9600-9F25-A207-1F74801237EE}"/>
              </a:ext>
            </a:extLst>
          </p:cNvPr>
          <p:cNvSpPr>
            <a:spLocks noGrp="1"/>
          </p:cNvSpPr>
          <p:nvPr>
            <p:ph type="sldNum" sz="quarter" idx="12"/>
          </p:nvPr>
        </p:nvSpPr>
        <p:spPr/>
        <p:txBody>
          <a:bodyPr/>
          <a:lstStyle/>
          <a:p>
            <a:fld id="{DB2930BD-FE35-4515-999D-69F349A13AC0}" type="slidenum">
              <a:rPr lang="en-US" smtClean="0"/>
              <a:t>‹#›</a:t>
            </a:fld>
            <a:endParaRPr lang="en-US"/>
          </a:p>
        </p:txBody>
      </p:sp>
    </p:spTree>
    <p:extLst>
      <p:ext uri="{BB962C8B-B14F-4D97-AF65-F5344CB8AC3E}">
        <p14:creationId xmlns:p14="http://schemas.microsoft.com/office/powerpoint/2010/main" val="2315877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4C8382B-D3B9-C587-1A8C-9C8E31780EA4}"/>
              </a:ext>
            </a:extLst>
          </p:cNvPr>
          <p:cNvSpPr>
            <a:spLocks noGrp="1"/>
          </p:cNvSpPr>
          <p:nvPr>
            <p:ph type="dt" sz="half" idx="10"/>
          </p:nvPr>
        </p:nvSpPr>
        <p:spPr/>
        <p:txBody>
          <a:bodyPr/>
          <a:lstStyle/>
          <a:p>
            <a:fld id="{2AEC8ECF-77AE-4259-B10D-E7257209A739}" type="datetimeFigureOut">
              <a:rPr lang="en-US" smtClean="0"/>
              <a:t>3/12/2024</a:t>
            </a:fld>
            <a:endParaRPr lang="en-US"/>
          </a:p>
        </p:txBody>
      </p:sp>
      <p:sp>
        <p:nvSpPr>
          <p:cNvPr id="3" name="Footer Placeholder 2">
            <a:extLst>
              <a:ext uri="{FF2B5EF4-FFF2-40B4-BE49-F238E27FC236}">
                <a16:creationId xmlns:a16="http://schemas.microsoft.com/office/drawing/2014/main" id="{AAC55DC3-A2B3-62D6-9306-9258BD52552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C5837CB-9554-E3BF-0A1E-2A180F63C64C}"/>
              </a:ext>
            </a:extLst>
          </p:cNvPr>
          <p:cNvSpPr>
            <a:spLocks noGrp="1"/>
          </p:cNvSpPr>
          <p:nvPr>
            <p:ph type="sldNum" sz="quarter" idx="12"/>
          </p:nvPr>
        </p:nvSpPr>
        <p:spPr/>
        <p:txBody>
          <a:bodyPr/>
          <a:lstStyle/>
          <a:p>
            <a:fld id="{DB2930BD-FE35-4515-999D-69F349A13AC0}" type="slidenum">
              <a:rPr lang="en-US" smtClean="0"/>
              <a:t>‹#›</a:t>
            </a:fld>
            <a:endParaRPr lang="en-US"/>
          </a:p>
        </p:txBody>
      </p:sp>
    </p:spTree>
    <p:extLst>
      <p:ext uri="{BB962C8B-B14F-4D97-AF65-F5344CB8AC3E}">
        <p14:creationId xmlns:p14="http://schemas.microsoft.com/office/powerpoint/2010/main" val="3356735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BDABE-4744-6F57-2B1D-0073671196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77D5687-AEFA-27C3-9BAD-6C2DDE86AD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A2DCF93-DCFF-92B1-B049-50384C4B03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773837-42B4-1D0E-A58F-EE7576D3E3BF}"/>
              </a:ext>
            </a:extLst>
          </p:cNvPr>
          <p:cNvSpPr>
            <a:spLocks noGrp="1"/>
          </p:cNvSpPr>
          <p:nvPr>
            <p:ph type="dt" sz="half" idx="10"/>
          </p:nvPr>
        </p:nvSpPr>
        <p:spPr/>
        <p:txBody>
          <a:bodyPr/>
          <a:lstStyle/>
          <a:p>
            <a:fld id="{2AEC8ECF-77AE-4259-B10D-E7257209A739}" type="datetimeFigureOut">
              <a:rPr lang="en-US" smtClean="0"/>
              <a:t>3/12/2024</a:t>
            </a:fld>
            <a:endParaRPr lang="en-US"/>
          </a:p>
        </p:txBody>
      </p:sp>
      <p:sp>
        <p:nvSpPr>
          <p:cNvPr id="6" name="Footer Placeholder 5">
            <a:extLst>
              <a:ext uri="{FF2B5EF4-FFF2-40B4-BE49-F238E27FC236}">
                <a16:creationId xmlns:a16="http://schemas.microsoft.com/office/drawing/2014/main" id="{E9C9031F-B923-CDD1-5542-BBD72F367F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74D83B-EFA2-1243-732E-2FB4F4ED56B8}"/>
              </a:ext>
            </a:extLst>
          </p:cNvPr>
          <p:cNvSpPr>
            <a:spLocks noGrp="1"/>
          </p:cNvSpPr>
          <p:nvPr>
            <p:ph type="sldNum" sz="quarter" idx="12"/>
          </p:nvPr>
        </p:nvSpPr>
        <p:spPr/>
        <p:txBody>
          <a:bodyPr/>
          <a:lstStyle/>
          <a:p>
            <a:fld id="{DB2930BD-FE35-4515-999D-69F349A13AC0}" type="slidenum">
              <a:rPr lang="en-US" smtClean="0"/>
              <a:t>‹#›</a:t>
            </a:fld>
            <a:endParaRPr lang="en-US"/>
          </a:p>
        </p:txBody>
      </p:sp>
    </p:spTree>
    <p:extLst>
      <p:ext uri="{BB962C8B-B14F-4D97-AF65-F5344CB8AC3E}">
        <p14:creationId xmlns:p14="http://schemas.microsoft.com/office/powerpoint/2010/main" val="2660829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20FA8-823D-EF2B-2CFF-6D60E382EC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C9C0F80-200B-354F-1418-BD9AC7B2B1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42E4101-3D60-FFE2-8EE1-00D494DABD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AB0077-0192-8132-9A32-D83F72CF3E56}"/>
              </a:ext>
            </a:extLst>
          </p:cNvPr>
          <p:cNvSpPr>
            <a:spLocks noGrp="1"/>
          </p:cNvSpPr>
          <p:nvPr>
            <p:ph type="dt" sz="half" idx="10"/>
          </p:nvPr>
        </p:nvSpPr>
        <p:spPr/>
        <p:txBody>
          <a:bodyPr/>
          <a:lstStyle/>
          <a:p>
            <a:fld id="{2AEC8ECF-77AE-4259-B10D-E7257209A739}" type="datetimeFigureOut">
              <a:rPr lang="en-US" smtClean="0"/>
              <a:t>3/12/2024</a:t>
            </a:fld>
            <a:endParaRPr lang="en-US"/>
          </a:p>
        </p:txBody>
      </p:sp>
      <p:sp>
        <p:nvSpPr>
          <p:cNvPr id="6" name="Footer Placeholder 5">
            <a:extLst>
              <a:ext uri="{FF2B5EF4-FFF2-40B4-BE49-F238E27FC236}">
                <a16:creationId xmlns:a16="http://schemas.microsoft.com/office/drawing/2014/main" id="{6694D259-500A-16D6-0C3A-F4BE4C87B3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10FAF5-CE6F-8507-B2AD-6984C7376B78}"/>
              </a:ext>
            </a:extLst>
          </p:cNvPr>
          <p:cNvSpPr>
            <a:spLocks noGrp="1"/>
          </p:cNvSpPr>
          <p:nvPr>
            <p:ph type="sldNum" sz="quarter" idx="12"/>
          </p:nvPr>
        </p:nvSpPr>
        <p:spPr/>
        <p:txBody>
          <a:bodyPr/>
          <a:lstStyle/>
          <a:p>
            <a:fld id="{DB2930BD-FE35-4515-999D-69F349A13AC0}" type="slidenum">
              <a:rPr lang="en-US" smtClean="0"/>
              <a:t>‹#›</a:t>
            </a:fld>
            <a:endParaRPr lang="en-US"/>
          </a:p>
        </p:txBody>
      </p:sp>
    </p:spTree>
    <p:extLst>
      <p:ext uri="{BB962C8B-B14F-4D97-AF65-F5344CB8AC3E}">
        <p14:creationId xmlns:p14="http://schemas.microsoft.com/office/powerpoint/2010/main" val="2382394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ACB975D-F923-E5B3-CBD8-67CDD654F6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4B39D2A-6C0B-02F6-56C4-3C5CB8B87A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72045D-685E-AC45-CF40-524BC36E09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AEC8ECF-77AE-4259-B10D-E7257209A739}" type="datetimeFigureOut">
              <a:rPr lang="en-US" smtClean="0"/>
              <a:t>3/12/2024</a:t>
            </a:fld>
            <a:endParaRPr lang="en-US"/>
          </a:p>
        </p:txBody>
      </p:sp>
      <p:sp>
        <p:nvSpPr>
          <p:cNvPr id="5" name="Footer Placeholder 4">
            <a:extLst>
              <a:ext uri="{FF2B5EF4-FFF2-40B4-BE49-F238E27FC236}">
                <a16:creationId xmlns:a16="http://schemas.microsoft.com/office/drawing/2014/main" id="{E7AED5E4-DBD2-37AC-4762-4B4E29146C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2F919B20-149B-1202-4603-6FF4916E0F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B2930BD-FE35-4515-999D-69F349A13AC0}" type="slidenum">
              <a:rPr lang="en-US" smtClean="0"/>
              <a:t>‹#›</a:t>
            </a:fld>
            <a:endParaRPr lang="en-US"/>
          </a:p>
        </p:txBody>
      </p:sp>
    </p:spTree>
    <p:extLst>
      <p:ext uri="{BB962C8B-B14F-4D97-AF65-F5344CB8AC3E}">
        <p14:creationId xmlns:p14="http://schemas.microsoft.com/office/powerpoint/2010/main" val="904500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kanbur.dyson.cornell.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3A6E6-5E50-6E20-B1BF-4698398080F4}"/>
              </a:ext>
            </a:extLst>
          </p:cNvPr>
          <p:cNvSpPr>
            <a:spLocks noGrp="1"/>
          </p:cNvSpPr>
          <p:nvPr>
            <p:ph type="ctrTitle"/>
          </p:nvPr>
        </p:nvSpPr>
        <p:spPr/>
        <p:txBody>
          <a:bodyPr/>
          <a:lstStyle/>
          <a:p>
            <a:r>
              <a:rPr lang="en-US" dirty="0"/>
              <a:t>The Is-Ought Distinction in Theory and Practice</a:t>
            </a:r>
          </a:p>
        </p:txBody>
      </p:sp>
      <p:sp>
        <p:nvSpPr>
          <p:cNvPr id="3" name="Subtitle 2">
            <a:extLst>
              <a:ext uri="{FF2B5EF4-FFF2-40B4-BE49-F238E27FC236}">
                <a16:creationId xmlns:a16="http://schemas.microsoft.com/office/drawing/2014/main" id="{30EA35D4-7604-CD7A-635A-3E71034A55BB}"/>
              </a:ext>
            </a:extLst>
          </p:cNvPr>
          <p:cNvSpPr>
            <a:spLocks noGrp="1"/>
          </p:cNvSpPr>
          <p:nvPr>
            <p:ph type="subTitle" idx="1"/>
          </p:nvPr>
        </p:nvSpPr>
        <p:spPr/>
        <p:txBody>
          <a:bodyPr>
            <a:normAutofit fontScale="92500" lnSpcReduction="10000"/>
          </a:bodyPr>
          <a:lstStyle/>
          <a:p>
            <a:r>
              <a:rPr lang="en-US" dirty="0"/>
              <a:t>Ravi Kanbur</a:t>
            </a:r>
            <a:br>
              <a:rPr lang="en-US" dirty="0"/>
            </a:br>
            <a:r>
              <a:rPr lang="en-US" dirty="0">
                <a:hlinkClick r:id="rId2"/>
              </a:rPr>
              <a:t>www.kanbur.dyson.cornell.edu</a:t>
            </a:r>
            <a:endParaRPr lang="en-US" dirty="0"/>
          </a:p>
          <a:p>
            <a:r>
              <a:rPr lang="en-US" dirty="0" err="1"/>
              <a:t>Cornelson</a:t>
            </a:r>
            <a:r>
              <a:rPr lang="en-US" dirty="0"/>
              <a:t> Distinguished Lecture</a:t>
            </a:r>
            <a:br>
              <a:rPr lang="en-US" dirty="0"/>
            </a:br>
            <a:r>
              <a:rPr lang="en-US"/>
              <a:t>Davidson College</a:t>
            </a:r>
            <a:br>
              <a:rPr lang="en-US"/>
            </a:br>
            <a:r>
              <a:rPr lang="en-US"/>
              <a:t>11 March 2024</a:t>
            </a:r>
            <a:endParaRPr lang="en-US" dirty="0"/>
          </a:p>
        </p:txBody>
      </p:sp>
    </p:spTree>
    <p:extLst>
      <p:ext uri="{BB962C8B-B14F-4D97-AF65-F5344CB8AC3E}">
        <p14:creationId xmlns:p14="http://schemas.microsoft.com/office/powerpoint/2010/main" val="1633802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D91CE-F481-9489-9B33-9053768F47A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22EA0F4-69EA-C1EE-B6D2-5F0A4724A5AB}"/>
              </a:ext>
            </a:extLst>
          </p:cNvPr>
          <p:cNvSpPr>
            <a:spLocks noGrp="1"/>
          </p:cNvSpPr>
          <p:nvPr>
            <p:ph idx="1"/>
          </p:nvPr>
        </p:nvSpPr>
        <p:spPr/>
        <p:txBody>
          <a:bodyPr/>
          <a:lstStyle/>
          <a:p>
            <a:r>
              <a:rPr lang="en-US" dirty="0"/>
              <a:t>Many other complications arise but these will suffice for now as we move to three applications in which the Is-Ought distinction can be dissected in granular fashion.</a:t>
            </a:r>
          </a:p>
        </p:txBody>
      </p:sp>
    </p:spTree>
    <p:extLst>
      <p:ext uri="{BB962C8B-B14F-4D97-AF65-F5344CB8AC3E}">
        <p14:creationId xmlns:p14="http://schemas.microsoft.com/office/powerpoint/2010/main" val="1005166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B1F8E-4270-B1E6-DE83-9CFE15A9174F}"/>
              </a:ext>
            </a:extLst>
          </p:cNvPr>
          <p:cNvSpPr>
            <a:spLocks noGrp="1"/>
          </p:cNvSpPr>
          <p:nvPr>
            <p:ph type="title"/>
          </p:nvPr>
        </p:nvSpPr>
        <p:spPr/>
        <p:txBody>
          <a:bodyPr/>
          <a:lstStyle/>
          <a:p>
            <a:pPr algn="ctr"/>
            <a:r>
              <a:rPr lang="en-US" dirty="0"/>
              <a:t>Application I</a:t>
            </a:r>
            <a:br>
              <a:rPr lang="en-US" dirty="0"/>
            </a:br>
            <a:r>
              <a:rPr lang="en-US" dirty="0"/>
              <a:t>Fiscal Retrenchment in Ghana</a:t>
            </a:r>
          </a:p>
        </p:txBody>
      </p:sp>
      <p:sp>
        <p:nvSpPr>
          <p:cNvPr id="3" name="Content Placeholder 2">
            <a:extLst>
              <a:ext uri="{FF2B5EF4-FFF2-40B4-BE49-F238E27FC236}">
                <a16:creationId xmlns:a16="http://schemas.microsoft.com/office/drawing/2014/main" id="{3F2D5187-0F15-F929-2620-72FA32E385E8}"/>
              </a:ext>
            </a:extLst>
          </p:cNvPr>
          <p:cNvSpPr>
            <a:spLocks noGrp="1"/>
          </p:cNvSpPr>
          <p:nvPr>
            <p:ph idx="1"/>
          </p:nvPr>
        </p:nvSpPr>
        <p:spPr/>
        <p:txBody>
          <a:bodyPr/>
          <a:lstStyle/>
          <a:p>
            <a:r>
              <a:rPr lang="en-US" dirty="0"/>
              <a:t>I will tell a story with which I was intimately involved, but a similar story could equally be told of recent events for example the debt restructuring in Sri Lanka.</a:t>
            </a:r>
          </a:p>
          <a:p>
            <a:r>
              <a:rPr lang="en-US" dirty="0"/>
              <a:t>In 1992, the then military government of Ghana, the Provisional National </a:t>
            </a:r>
            <a:r>
              <a:rPr lang="en-US" dirty="0" err="1"/>
              <a:t>Defence</a:t>
            </a:r>
            <a:r>
              <a:rPr lang="en-US" dirty="0"/>
              <a:t> Council (PNDC) bowed to internal and external pressure and began a transition to democracy. It converted itself into a political party, the National Democratic Congress (NDC) and fought the election.</a:t>
            </a:r>
          </a:p>
        </p:txBody>
      </p:sp>
    </p:spTree>
    <p:extLst>
      <p:ext uri="{BB962C8B-B14F-4D97-AF65-F5344CB8AC3E}">
        <p14:creationId xmlns:p14="http://schemas.microsoft.com/office/powerpoint/2010/main" val="2965809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DD3B2-D670-7F53-B73A-5AC7EE68413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050BC83-1FF2-7B2E-6C28-8E1192845C13}"/>
              </a:ext>
            </a:extLst>
          </p:cNvPr>
          <p:cNvSpPr>
            <a:spLocks noGrp="1"/>
          </p:cNvSpPr>
          <p:nvPr>
            <p:ph idx="1"/>
          </p:nvPr>
        </p:nvSpPr>
        <p:spPr/>
        <p:txBody>
          <a:bodyPr>
            <a:normAutofit lnSpcReduction="10000"/>
          </a:bodyPr>
          <a:lstStyle/>
          <a:p>
            <a:r>
              <a:rPr lang="en-US" dirty="0"/>
              <a:t>The elections took place in November 1992. The elections were pronounced as free and fair by international observers, and Ghana has held democratic elections and has had peaceful transfer of power every four years since then.</a:t>
            </a:r>
          </a:p>
          <a:p>
            <a:r>
              <a:rPr lang="en-US" dirty="0"/>
              <a:t>But back to 1992. In the run up to the elections the government spent like crazy, doubling the fiscal deficit. And it won.</a:t>
            </a:r>
          </a:p>
          <a:p>
            <a:r>
              <a:rPr lang="en-US" dirty="0"/>
              <a:t>After the victory, however, came the reckoning. The macroeconomic conditions of IMF and World Bank programs had been busted, and fiscal balance had to be restored.</a:t>
            </a:r>
          </a:p>
          <a:p>
            <a:r>
              <a:rPr lang="en-US" dirty="0"/>
              <a:t>I was head of the World Bank’s Field Office in Ghana, and so had a ringside seat on the discussions and negotiations.</a:t>
            </a:r>
          </a:p>
        </p:txBody>
      </p:sp>
    </p:spTree>
    <p:extLst>
      <p:ext uri="{BB962C8B-B14F-4D97-AF65-F5344CB8AC3E}">
        <p14:creationId xmlns:p14="http://schemas.microsoft.com/office/powerpoint/2010/main" val="1095944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DE6C4-CF3E-B773-E8AD-67394D0054E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A0CA24-768A-0AEE-CCC1-FD8BD21DC049}"/>
              </a:ext>
            </a:extLst>
          </p:cNvPr>
          <p:cNvSpPr>
            <a:spLocks noGrp="1"/>
          </p:cNvSpPr>
          <p:nvPr>
            <p:ph idx="1"/>
          </p:nvPr>
        </p:nvSpPr>
        <p:spPr/>
        <p:txBody>
          <a:bodyPr>
            <a:normAutofit fontScale="85000" lnSpcReduction="10000"/>
          </a:bodyPr>
          <a:lstStyle/>
          <a:p>
            <a:r>
              <a:rPr lang="en-US" dirty="0"/>
              <a:t>The central question: How to close the fiscal gap? Raise more revenue or cut expenditures? Given the political difficulties of cutting expenditures (who’s going cut military salaries?), the focus very quickly turned to raising more revenue.</a:t>
            </a:r>
          </a:p>
          <a:p>
            <a:r>
              <a:rPr lang="en-US" dirty="0"/>
              <a:t>In a country like Ghana, where the informal sector dominates, there is little in the way of income taxation. The major sources of revenue are from taxation of exports and imports at the ports, which is administratively feasible.</a:t>
            </a:r>
          </a:p>
          <a:p>
            <a:r>
              <a:rPr lang="en-US" dirty="0"/>
              <a:t>And the major import was fuel—Ghana imports oil and oil products. So an increase in fuel import levy was the focus. [Ghana is now an oil producer—that is its own story but not for here].</a:t>
            </a:r>
          </a:p>
          <a:p>
            <a:r>
              <a:rPr lang="en-US" dirty="0"/>
              <a:t>Economic and econometric analysis would give us an estimate of the revenue raised by each percentage point increase in the oil and oil products import tariff.</a:t>
            </a:r>
          </a:p>
        </p:txBody>
      </p:sp>
    </p:spTree>
    <p:extLst>
      <p:ext uri="{BB962C8B-B14F-4D97-AF65-F5344CB8AC3E}">
        <p14:creationId xmlns:p14="http://schemas.microsoft.com/office/powerpoint/2010/main" val="28533566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AB4FF-E2CC-B25C-3E86-7788F1D4734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5DAB36A-A022-306A-1AD2-8CEA584A3664}"/>
              </a:ext>
            </a:extLst>
          </p:cNvPr>
          <p:cNvSpPr>
            <a:spLocks noGrp="1"/>
          </p:cNvSpPr>
          <p:nvPr>
            <p:ph idx="1"/>
          </p:nvPr>
        </p:nvSpPr>
        <p:spPr/>
        <p:txBody>
          <a:bodyPr>
            <a:normAutofit fontScale="92500" lnSpcReduction="10000"/>
          </a:bodyPr>
          <a:lstStyle/>
          <a:p>
            <a:r>
              <a:rPr lang="en-US" dirty="0"/>
              <a:t>But of course an increase in fuel prices would hurt consumers, especially poor consumers.</a:t>
            </a:r>
          </a:p>
          <a:p>
            <a:r>
              <a:rPr lang="en-US" dirty="0"/>
              <a:t>Using methods I had developed with Timothy </a:t>
            </a:r>
            <a:r>
              <a:rPr lang="en-US" dirty="0" err="1"/>
              <a:t>Besley</a:t>
            </a:r>
            <a:r>
              <a:rPr lang="en-US" dirty="0"/>
              <a:t> in a paper in the Economic Journal, and using data from the Ghana Living Standards Survey, I calculated the impact of a percentage point increase in the petroleum levy  on poverty, and the impact on poverty of raising the same revenue from different taxes.</a:t>
            </a:r>
          </a:p>
          <a:p>
            <a:r>
              <a:rPr lang="en-US" dirty="0"/>
              <a:t>On this basis I argued that the impact on poverty would be significant, but could be mitigated by (i) differentiating between gasoline and kerosene in taxation and (ii) shifting the tax burden to other commodities which could be taxed equally easily (</a:t>
            </a:r>
            <a:r>
              <a:rPr lang="en-US" dirty="0" err="1"/>
              <a:t>eg</a:t>
            </a:r>
            <a:r>
              <a:rPr lang="en-US" dirty="0"/>
              <a:t> alcohol and cigarettes).</a:t>
            </a:r>
          </a:p>
        </p:txBody>
      </p:sp>
    </p:spTree>
    <p:extLst>
      <p:ext uri="{BB962C8B-B14F-4D97-AF65-F5344CB8AC3E}">
        <p14:creationId xmlns:p14="http://schemas.microsoft.com/office/powerpoint/2010/main" val="2398761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C4936-080F-7BA9-79AC-92D5D6E3499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99A559E-DF0C-BA09-5E08-CB289A6E6682}"/>
              </a:ext>
            </a:extLst>
          </p:cNvPr>
          <p:cNvSpPr>
            <a:spLocks noGrp="1"/>
          </p:cNvSpPr>
          <p:nvPr>
            <p:ph idx="1"/>
          </p:nvPr>
        </p:nvSpPr>
        <p:spPr/>
        <p:txBody>
          <a:bodyPr>
            <a:normAutofit lnSpcReduction="10000"/>
          </a:bodyPr>
          <a:lstStyle/>
          <a:p>
            <a:r>
              <a:rPr lang="en-US" dirty="0"/>
              <a:t>My proposals to the Finance Minister were rejected, not because the Finance Minister was not concerned about poverty, but because he had other concerns as well.</a:t>
            </a:r>
          </a:p>
          <a:p>
            <a:r>
              <a:rPr lang="en-US" dirty="0"/>
              <a:t>First, as he said to me (paraphrasing): “if I implement your proposals of having a lower tax on kerosene than </a:t>
            </a:r>
            <a:r>
              <a:rPr lang="en-US"/>
              <a:t>on gasoline, </a:t>
            </a:r>
            <a:r>
              <a:rPr lang="en-US" dirty="0"/>
              <a:t>then Accra taxi drivers would become Accra housewives.” In other words, he did not have the administrative capacity to enforce the distinction.</a:t>
            </a:r>
          </a:p>
          <a:p>
            <a:r>
              <a:rPr lang="en-US" dirty="0"/>
              <a:t>Second, as he also said (again paraphrasing), “we know we are going to take a political hit, but it will be greater if everywhere the Ghanaian turns there is a price increase because of the budget.”</a:t>
            </a:r>
          </a:p>
        </p:txBody>
      </p:sp>
    </p:spTree>
    <p:extLst>
      <p:ext uri="{BB962C8B-B14F-4D97-AF65-F5344CB8AC3E}">
        <p14:creationId xmlns:p14="http://schemas.microsoft.com/office/powerpoint/2010/main" val="37569146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6CDCE-002B-AE16-950C-BE27F9C83D51}"/>
              </a:ext>
            </a:extLst>
          </p:cNvPr>
          <p:cNvSpPr>
            <a:spLocks noGrp="1"/>
          </p:cNvSpPr>
          <p:nvPr>
            <p:ph type="title"/>
          </p:nvPr>
        </p:nvSpPr>
        <p:spPr/>
        <p:txBody>
          <a:bodyPr/>
          <a:lstStyle/>
          <a:p>
            <a:endParaRPr lang="en-US"/>
          </a:p>
        </p:txBody>
      </p:sp>
      <p:pic>
        <p:nvPicPr>
          <p:cNvPr id="9" name="Content Placeholder 8" descr="A screenshot of a computer&#10;&#10;Description automatically generated">
            <a:extLst>
              <a:ext uri="{FF2B5EF4-FFF2-40B4-BE49-F238E27FC236}">
                <a16:creationId xmlns:a16="http://schemas.microsoft.com/office/drawing/2014/main" id="{903E69D9-9342-811B-99AD-B8086D8159E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1" y="1733342"/>
            <a:ext cx="10760242" cy="5248442"/>
          </a:xfrm>
        </p:spPr>
      </p:pic>
    </p:spTree>
    <p:extLst>
      <p:ext uri="{BB962C8B-B14F-4D97-AF65-F5344CB8AC3E}">
        <p14:creationId xmlns:p14="http://schemas.microsoft.com/office/powerpoint/2010/main" val="3891033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72EB7-A8F2-03B0-9E74-BD639D7CEAC3}"/>
              </a:ext>
            </a:extLst>
          </p:cNvPr>
          <p:cNvSpPr>
            <a:spLocks noGrp="1"/>
          </p:cNvSpPr>
          <p:nvPr>
            <p:ph type="title"/>
          </p:nvPr>
        </p:nvSpPr>
        <p:spPr/>
        <p:txBody>
          <a:bodyPr/>
          <a:lstStyle/>
          <a:p>
            <a:endParaRPr lang="en-US"/>
          </a:p>
        </p:txBody>
      </p:sp>
      <p:pic>
        <p:nvPicPr>
          <p:cNvPr id="5" name="Content Placeholder 4" descr="A screenshot of a computer screen&#10;&#10;Description automatically generated">
            <a:extLst>
              <a:ext uri="{FF2B5EF4-FFF2-40B4-BE49-F238E27FC236}">
                <a16:creationId xmlns:a16="http://schemas.microsoft.com/office/drawing/2014/main" id="{76A8991F-4C1E-3EA8-F6F5-B7C1C238A4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40526" y="1825624"/>
            <a:ext cx="10413274" cy="4923405"/>
          </a:xfrm>
        </p:spPr>
      </p:pic>
    </p:spTree>
    <p:extLst>
      <p:ext uri="{BB962C8B-B14F-4D97-AF65-F5344CB8AC3E}">
        <p14:creationId xmlns:p14="http://schemas.microsoft.com/office/powerpoint/2010/main" val="16532187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1B894-E06B-7F62-66BE-F987C0A8574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5FE1E23-E7A2-7BE3-A300-7864FAFA758C}"/>
              </a:ext>
            </a:extLst>
          </p:cNvPr>
          <p:cNvSpPr>
            <a:spLocks noGrp="1"/>
          </p:cNvSpPr>
          <p:nvPr>
            <p:ph idx="1"/>
          </p:nvPr>
        </p:nvSpPr>
        <p:spPr/>
        <p:txBody>
          <a:bodyPr>
            <a:normAutofit/>
          </a:bodyPr>
          <a:lstStyle/>
          <a:p>
            <a:r>
              <a:rPr lang="en-US" dirty="0"/>
              <a:t>So that’s the story. </a:t>
            </a:r>
          </a:p>
          <a:p>
            <a:r>
              <a:rPr lang="en-US" dirty="0"/>
              <a:t>Let us think about how the Is-Ought/Positive-Normative interactions played out here.</a:t>
            </a:r>
          </a:p>
          <a:p>
            <a:r>
              <a:rPr lang="en-US" dirty="0"/>
              <a:t>There is clearly a lot of positive analysis: </a:t>
            </a:r>
          </a:p>
          <a:p>
            <a:pPr lvl="1"/>
            <a:r>
              <a:rPr lang="en-US" dirty="0"/>
              <a:t>How much revenue will a percentage point increase in the petroleum tax raise?</a:t>
            </a:r>
          </a:p>
          <a:p>
            <a:pPr lvl="1"/>
            <a:r>
              <a:rPr lang="en-US" dirty="0"/>
              <a:t>What is the impact of this on poverty?</a:t>
            </a:r>
          </a:p>
          <a:p>
            <a:pPr lvl="1"/>
            <a:r>
              <a:rPr lang="en-US" dirty="0"/>
              <a:t>What is the impact on poverty of differentiating between gasoline and kerosene while raising the same total revenue?</a:t>
            </a:r>
          </a:p>
        </p:txBody>
      </p:sp>
    </p:spTree>
    <p:extLst>
      <p:ext uri="{BB962C8B-B14F-4D97-AF65-F5344CB8AC3E}">
        <p14:creationId xmlns:p14="http://schemas.microsoft.com/office/powerpoint/2010/main" val="29322768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4FEB2-1B3C-175C-0008-DA70C557CBF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5C31E70-64B6-607C-76E1-8FF1C0633508}"/>
              </a:ext>
            </a:extLst>
          </p:cNvPr>
          <p:cNvSpPr>
            <a:spLocks noGrp="1"/>
          </p:cNvSpPr>
          <p:nvPr>
            <p:ph idx="1"/>
          </p:nvPr>
        </p:nvSpPr>
        <p:spPr/>
        <p:txBody>
          <a:bodyPr>
            <a:normAutofit/>
          </a:bodyPr>
          <a:lstStyle/>
          <a:p>
            <a:r>
              <a:rPr lang="en-US" dirty="0"/>
              <a:t>But the positive analysis is also clearly being driven by a normative agenda. The impact on poverty is center stage. The Is propositions didn’t just emerge out of thin air or pure analytical interest. They were serving a normative purpose.</a:t>
            </a:r>
          </a:p>
          <a:p>
            <a:r>
              <a:rPr lang="en-US" dirty="0"/>
              <a:t>Even the need to raise such and such amount of revenue is based on further Is propositions on the impact of fiscal deficit on long run growth.</a:t>
            </a:r>
          </a:p>
          <a:p>
            <a:r>
              <a:rPr lang="en-US" dirty="0"/>
              <a:t>And why the concern for long run growth? Because of a combination of Is and Ought propositions about how growth enhances dimensions of the standard of living which are valued.</a:t>
            </a:r>
          </a:p>
        </p:txBody>
      </p:sp>
    </p:spTree>
    <p:extLst>
      <p:ext uri="{BB962C8B-B14F-4D97-AF65-F5344CB8AC3E}">
        <p14:creationId xmlns:p14="http://schemas.microsoft.com/office/powerpoint/2010/main" val="3816940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2916D-7722-80AF-03EC-6C093FCB308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6A3168E-5496-B2C9-492A-637981BF134A}"/>
              </a:ext>
            </a:extLst>
          </p:cNvPr>
          <p:cNvSpPr>
            <a:spLocks noGrp="1"/>
          </p:cNvSpPr>
          <p:nvPr>
            <p:ph idx="1"/>
          </p:nvPr>
        </p:nvSpPr>
        <p:spPr/>
        <p:txBody>
          <a:bodyPr/>
          <a:lstStyle/>
          <a:p>
            <a:r>
              <a:rPr lang="en-US" dirty="0"/>
              <a:t>Introduction</a:t>
            </a:r>
          </a:p>
          <a:p>
            <a:r>
              <a:rPr lang="en-US" dirty="0"/>
              <a:t>Is-Ought/Positive-Normative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Application I: Fiscal Retrenchment in Ghana</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Aptos" panose="02110004020202020204"/>
                <a:ea typeface="+mn-ea"/>
                <a:cs typeface="+mn-cs"/>
              </a:rPr>
              <a:t>Application II: Climate Change and Carbon Tax</a:t>
            </a:r>
            <a:endParaRPr lang="en-US" dirty="0"/>
          </a:p>
          <a:p>
            <a:r>
              <a:rPr lang="en-US" dirty="0"/>
              <a:t>Application III: Efficiency versus Equity in Economics</a:t>
            </a:r>
          </a:p>
          <a:p>
            <a:r>
              <a:rPr lang="en-US" dirty="0"/>
              <a:t>Conclusion</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4358217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B2F11-AB5D-39D7-95E7-D1D47237173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A891D84-8221-8DAE-F506-F8B315A57DBA}"/>
              </a:ext>
            </a:extLst>
          </p:cNvPr>
          <p:cNvSpPr>
            <a:spLocks noGrp="1"/>
          </p:cNvSpPr>
          <p:nvPr>
            <p:ph idx="1"/>
          </p:nvPr>
        </p:nvSpPr>
        <p:spPr/>
        <p:txBody>
          <a:bodyPr>
            <a:normAutofit lnSpcReduction="10000"/>
          </a:bodyPr>
          <a:lstStyle/>
          <a:p>
            <a:r>
              <a:rPr lang="en-US" dirty="0"/>
              <a:t>Note finally that (i) while one part of the rejection of my proposals was based on an IS proposition – that my proposals could not be implemented and enforced, (ii) the other part of the rejection was a  combination of Is and Ought propositions on the part of the Finance Minister—that my proposal would be detrimental to the survival of the government, and that the regime should survive (presumably for the good of the Ghanaian people).</a:t>
            </a:r>
          </a:p>
          <a:p>
            <a:r>
              <a:rPr lang="en-US" dirty="0"/>
              <a:t>So the Is and the Ought are hopelessly intertwined. The best that we can do, and the best that we should do, is to be clear about the entanglements and understand them—they should not be “imperceptible” to use David Hume’s formulation.</a:t>
            </a:r>
          </a:p>
        </p:txBody>
      </p:sp>
    </p:spTree>
    <p:extLst>
      <p:ext uri="{BB962C8B-B14F-4D97-AF65-F5344CB8AC3E}">
        <p14:creationId xmlns:p14="http://schemas.microsoft.com/office/powerpoint/2010/main" val="8699635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0F03E-B250-5013-2247-5072ECC8B0EB}"/>
              </a:ext>
            </a:extLst>
          </p:cNvPr>
          <p:cNvSpPr>
            <a:spLocks noGrp="1"/>
          </p:cNvSpPr>
          <p:nvPr>
            <p:ph type="title"/>
          </p:nvPr>
        </p:nvSpPr>
        <p:spPr/>
        <p:txBody>
          <a:bodyPr/>
          <a:lstStyle/>
          <a:p>
            <a:pPr algn="ctr"/>
            <a:r>
              <a:rPr lang="en-US" dirty="0"/>
              <a:t>Application II</a:t>
            </a:r>
            <a:br>
              <a:rPr lang="en-US" dirty="0"/>
            </a:br>
            <a:r>
              <a:rPr lang="en-US" dirty="0"/>
              <a:t>Climate Change and Carbon Tax</a:t>
            </a:r>
          </a:p>
        </p:txBody>
      </p:sp>
      <p:sp>
        <p:nvSpPr>
          <p:cNvPr id="3" name="Content Placeholder 2">
            <a:extLst>
              <a:ext uri="{FF2B5EF4-FFF2-40B4-BE49-F238E27FC236}">
                <a16:creationId xmlns:a16="http://schemas.microsoft.com/office/drawing/2014/main" id="{73A211C8-819C-1929-BCFA-FEE9BA1DAA8D}"/>
              </a:ext>
            </a:extLst>
          </p:cNvPr>
          <p:cNvSpPr>
            <a:spLocks noGrp="1"/>
          </p:cNvSpPr>
          <p:nvPr>
            <p:ph idx="1"/>
          </p:nvPr>
        </p:nvSpPr>
        <p:spPr/>
        <p:txBody>
          <a:bodyPr/>
          <a:lstStyle/>
          <a:p>
            <a:r>
              <a:rPr lang="en-US" dirty="0"/>
              <a:t>In Application I we had a situation where the Values part was not that contentious (we were all pretty much agreed that we should restore fiscal balance with least damage to the poor), but the difference arose because of differences on some of the Is propositions.</a:t>
            </a:r>
          </a:p>
          <a:p>
            <a:r>
              <a:rPr lang="en-US" dirty="0"/>
              <a:t>I turn now to an application where there is, largely, consensus on Positive analysis, the Is side, but where the main issues arise on the Normative side.</a:t>
            </a:r>
          </a:p>
        </p:txBody>
      </p:sp>
    </p:spTree>
    <p:extLst>
      <p:ext uri="{BB962C8B-B14F-4D97-AF65-F5344CB8AC3E}">
        <p14:creationId xmlns:p14="http://schemas.microsoft.com/office/powerpoint/2010/main" val="42812901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7F910-7B45-0354-C1F0-FF6C0A9A065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6F1DB17-3616-8ECB-72B0-E3D084616AA1}"/>
              </a:ext>
            </a:extLst>
          </p:cNvPr>
          <p:cNvSpPr>
            <a:spLocks noGrp="1"/>
          </p:cNvSpPr>
          <p:nvPr>
            <p:ph idx="1"/>
          </p:nvPr>
        </p:nvSpPr>
        <p:spPr/>
        <p:txBody>
          <a:bodyPr/>
          <a:lstStyle/>
          <a:p>
            <a:r>
              <a:rPr lang="en-US" dirty="0"/>
              <a:t>For the past decade or so I have been involved in the policy and conceptual debates on climate change:</a:t>
            </a:r>
          </a:p>
          <a:p>
            <a:pPr lvl="1"/>
            <a:r>
              <a:rPr lang="en-US" dirty="0"/>
              <a:t>High Level Advisory Committee of Mary Robinson’s Climate Justice Dialogue.</a:t>
            </a:r>
          </a:p>
          <a:p>
            <a:pPr lvl="1"/>
            <a:r>
              <a:rPr lang="en-US" dirty="0"/>
              <a:t>Ravi Kanbur and Henry Shue (Eds.), </a:t>
            </a:r>
            <a:r>
              <a:rPr lang="en-US" i="1" dirty="0"/>
              <a:t>Climate Justice: Integrating Economics and Philosophy, </a:t>
            </a:r>
            <a:r>
              <a:rPr lang="en-US" dirty="0"/>
              <a:t>Oxford University Press, 2019.</a:t>
            </a:r>
          </a:p>
          <a:p>
            <a:pPr lvl="2"/>
            <a:r>
              <a:rPr lang="en-US" dirty="0"/>
              <a:t>Fun fact. Henry Shue is a Davidson alum, Class of 1961.</a:t>
            </a:r>
          </a:p>
          <a:p>
            <a:pPr lvl="1"/>
            <a:r>
              <a:rPr lang="en-US" dirty="0"/>
              <a:t>Co-Chair of Food System Economics Commission</a:t>
            </a:r>
          </a:p>
          <a:p>
            <a:r>
              <a:rPr lang="en-US" dirty="0"/>
              <a:t>A key policy question in this discourse is of course how much and how exactly to reduce green house gas emissions.</a:t>
            </a:r>
          </a:p>
        </p:txBody>
      </p:sp>
    </p:spTree>
    <p:extLst>
      <p:ext uri="{BB962C8B-B14F-4D97-AF65-F5344CB8AC3E}">
        <p14:creationId xmlns:p14="http://schemas.microsoft.com/office/powerpoint/2010/main" val="36004549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24F34-CAA5-B12D-B99D-4378363169E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782C66E-B094-0A79-3BD2-0FEDCFFF7231}"/>
              </a:ext>
            </a:extLst>
          </p:cNvPr>
          <p:cNvSpPr>
            <a:spLocks noGrp="1"/>
          </p:cNvSpPr>
          <p:nvPr>
            <p:ph idx="1"/>
          </p:nvPr>
        </p:nvSpPr>
        <p:spPr/>
        <p:txBody>
          <a:bodyPr/>
          <a:lstStyle/>
          <a:p>
            <a:r>
              <a:rPr lang="en-US" dirty="0"/>
              <a:t>This is an area where I find a dominant consensus on the Is propositions.</a:t>
            </a:r>
          </a:p>
          <a:p>
            <a:pPr lvl="1"/>
            <a:r>
              <a:rPr lang="en-US" dirty="0"/>
              <a:t>Greenhouse gas emissions are the result of human activity.</a:t>
            </a:r>
          </a:p>
          <a:p>
            <a:pPr lvl="1"/>
            <a:r>
              <a:rPr lang="en-US" dirty="0"/>
              <a:t>Continued emissions at the current rate will lead to global warming.</a:t>
            </a:r>
          </a:p>
          <a:p>
            <a:pPr lvl="1"/>
            <a:r>
              <a:rPr lang="en-US" dirty="0"/>
              <a:t>Global warming will lead to changing weather patterns and rising sea levels.</a:t>
            </a:r>
          </a:p>
          <a:p>
            <a:pPr lvl="1"/>
            <a:r>
              <a:rPr lang="en-US" dirty="0"/>
              <a:t>This climate change will threaten the living standards of future generations, and even their very survival if non-reversible forces take hold.</a:t>
            </a:r>
          </a:p>
          <a:p>
            <a:pPr marL="0" indent="0">
              <a:buNone/>
            </a:pPr>
            <a:endParaRPr lang="en-US" dirty="0"/>
          </a:p>
        </p:txBody>
      </p:sp>
    </p:spTree>
    <p:extLst>
      <p:ext uri="{BB962C8B-B14F-4D97-AF65-F5344CB8AC3E}">
        <p14:creationId xmlns:p14="http://schemas.microsoft.com/office/powerpoint/2010/main" val="20086770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62DD5-BE88-852C-A671-D2188F917C3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AD015A1-5DB0-A643-FFB9-5B616F047DE1}"/>
              </a:ext>
            </a:extLst>
          </p:cNvPr>
          <p:cNvSpPr>
            <a:spLocks noGrp="1"/>
          </p:cNvSpPr>
          <p:nvPr>
            <p:ph idx="1"/>
          </p:nvPr>
        </p:nvSpPr>
        <p:spPr/>
        <p:txBody>
          <a:bodyPr>
            <a:normAutofit fontScale="92500" lnSpcReduction="10000"/>
          </a:bodyPr>
          <a:lstStyle/>
          <a:p>
            <a:r>
              <a:rPr lang="en-US" dirty="0"/>
              <a:t>There is also, at least among economists, consensus on the sorts of policy instruments that can mitigate climate change.</a:t>
            </a:r>
          </a:p>
          <a:p>
            <a:r>
              <a:rPr lang="en-US" dirty="0"/>
              <a:t>Prominent among these is the carbon tax. </a:t>
            </a:r>
          </a:p>
          <a:p>
            <a:r>
              <a:rPr lang="en-US" dirty="0"/>
              <a:t>This can come in many forms but the basic idea is to tax the production and consumption of carbon intensive commodities.</a:t>
            </a:r>
          </a:p>
          <a:p>
            <a:r>
              <a:rPr lang="en-US" dirty="0"/>
              <a:t>In 2018 President Emmanuel Macron seized on the carbon tax as his instrument of choice to show world leadership on climate change, making a stirring speech at the UN General Assembly in September of that year.</a:t>
            </a:r>
          </a:p>
          <a:p>
            <a:r>
              <a:rPr lang="en-US" dirty="0"/>
              <a:t>But by the end of 2018 the idea of carbon tax in France had been abandoned.</a:t>
            </a:r>
          </a:p>
        </p:txBody>
      </p:sp>
    </p:spTree>
    <p:extLst>
      <p:ext uri="{BB962C8B-B14F-4D97-AF65-F5344CB8AC3E}">
        <p14:creationId xmlns:p14="http://schemas.microsoft.com/office/powerpoint/2010/main" val="30101813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9FC99-80B4-4D84-F073-EE1B5F47FFD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8BD400F-3D3B-12B6-4359-C2B553F2E186}"/>
              </a:ext>
            </a:extLst>
          </p:cNvPr>
          <p:cNvSpPr>
            <a:spLocks noGrp="1"/>
          </p:cNvSpPr>
          <p:nvPr>
            <p:ph idx="1"/>
          </p:nvPr>
        </p:nvSpPr>
        <p:spPr/>
        <p:txBody>
          <a:bodyPr>
            <a:normAutofit/>
          </a:bodyPr>
          <a:lstStyle/>
          <a:p>
            <a:pPr algn="l"/>
            <a:r>
              <a:rPr lang="en-US" sz="2800" b="0" i="0" u="none" strike="noStrike" baseline="0" dirty="0">
                <a:latin typeface="TimesLTStd-Roman"/>
              </a:rPr>
              <a:t>“The French government initially committed to an ambitious trajectory for the price of carbon.</a:t>
            </a:r>
            <a:r>
              <a:rPr lang="en-US" sz="800" b="0" i="0" u="none" strike="noStrike" baseline="0" dirty="0">
                <a:latin typeface="TimesLTStd-Roman"/>
              </a:rPr>
              <a:t> </a:t>
            </a:r>
            <a:r>
              <a:rPr lang="en-US" sz="2800" b="0" i="0" u="none" strike="noStrike" baseline="0" dirty="0">
                <a:latin typeface="TimesLTStd-Roman"/>
              </a:rPr>
              <a:t>Initiated in 2014 at €7</a:t>
            </a:r>
            <a:r>
              <a:rPr lang="en-US" sz="2800" b="0" i="0" u="none" strike="noStrike" baseline="0" dirty="0">
                <a:latin typeface="UniMath"/>
              </a:rPr>
              <a:t>/</a:t>
            </a:r>
            <a:r>
              <a:rPr lang="en-US" sz="2800" b="0" i="0" u="none" strike="noStrike" baseline="0" dirty="0">
                <a:latin typeface="TimesLTStd-Roman"/>
              </a:rPr>
              <a:t>ton of carbon dioxide </a:t>
            </a:r>
            <a:r>
              <a:rPr lang="en-US" sz="2800" b="0" i="0" u="none" strike="noStrike" baseline="0" dirty="0">
                <a:latin typeface="UniMath"/>
              </a:rPr>
              <a:t>(</a:t>
            </a:r>
            <a:r>
              <a:rPr lang="en-US" sz="2800" b="0" i="0" u="none" strike="noStrike" baseline="0" dirty="0">
                <a:latin typeface="TimesLTStd-Roman"/>
              </a:rPr>
              <a:t>tCO</a:t>
            </a:r>
            <a:r>
              <a:rPr lang="en-US" sz="800" b="0" i="1" u="none" strike="noStrike" baseline="0" dirty="0">
                <a:latin typeface="TimesLTStd-Italic"/>
              </a:rPr>
              <a:t>2</a:t>
            </a:r>
            <a:r>
              <a:rPr lang="en-US" sz="2800" b="0" i="0" u="none" strike="noStrike" baseline="0" dirty="0">
                <a:latin typeface="UniMath"/>
              </a:rPr>
              <a:t>)</a:t>
            </a:r>
            <a:r>
              <a:rPr lang="en-US" sz="2800" b="0" i="0" u="none" strike="noStrike" baseline="0" dirty="0">
                <a:latin typeface="TimesLTStd-Roman"/>
              </a:rPr>
              <a:t>, the French carbon tax reached €44.6</a:t>
            </a:r>
            <a:r>
              <a:rPr lang="en-US" sz="2800" b="0" i="0" u="none" strike="noStrike" baseline="0" dirty="0">
                <a:latin typeface="UniMath"/>
              </a:rPr>
              <a:t>/</a:t>
            </a:r>
            <a:r>
              <a:rPr lang="en-US" sz="2800" b="0" i="0" u="none" strike="noStrike" baseline="0" dirty="0">
                <a:latin typeface="TimesLTStd-Roman"/>
              </a:rPr>
              <a:t>tCO</a:t>
            </a:r>
            <a:r>
              <a:rPr lang="en-US" sz="800" b="0" i="1" u="none" strike="noStrike" baseline="0" dirty="0">
                <a:latin typeface="TimesLTStd-Italic"/>
              </a:rPr>
              <a:t>2 </a:t>
            </a:r>
            <a:r>
              <a:rPr lang="en-US" sz="2800" b="0" i="0" u="none" strike="noStrike" baseline="0" dirty="0">
                <a:latin typeface="TimesLTStd-Roman"/>
              </a:rPr>
              <a:t>in 2018 and was supposed to continue growing to reach €86.2</a:t>
            </a:r>
            <a:r>
              <a:rPr lang="en-US" sz="2800" b="0" i="0" u="none" strike="noStrike" baseline="0" dirty="0">
                <a:latin typeface="UniMath"/>
              </a:rPr>
              <a:t>/</a:t>
            </a:r>
            <a:r>
              <a:rPr lang="en-US" sz="2800" b="0" i="0" u="none" strike="noStrike" baseline="0" dirty="0">
                <a:latin typeface="TimesLTStd-Roman"/>
              </a:rPr>
              <a:t>tCO</a:t>
            </a:r>
            <a:r>
              <a:rPr lang="en-US" sz="800" b="0" i="1" u="none" strike="noStrike" baseline="0" dirty="0">
                <a:latin typeface="TimesLTStd-Italic"/>
              </a:rPr>
              <a:t>2 </a:t>
            </a:r>
            <a:r>
              <a:rPr lang="en-US" sz="2800" b="0" i="0" u="none" strike="noStrike" baseline="0" dirty="0">
                <a:latin typeface="TimesLTStd-Roman"/>
              </a:rPr>
              <a:t>by 2022. However, at the end of 2018, the same government that had accelerated the price trajectory decided to abandon it and froze the tax at its current level for an undetermined period of time. This turnaround in French climate policy is the direct consequence of the popular protest by the “Yellow Vests,” which started in opposition to the carbon tax.”</a:t>
            </a:r>
          </a:p>
          <a:p>
            <a:pPr marL="0" indent="0" algn="r">
              <a:buNone/>
            </a:pPr>
            <a:r>
              <a:rPr lang="en-US" dirty="0" err="1">
                <a:latin typeface="TimesLTStd-Roman"/>
              </a:rPr>
              <a:t>Douenne</a:t>
            </a:r>
            <a:r>
              <a:rPr lang="en-US" dirty="0">
                <a:latin typeface="TimesLTStd-Roman"/>
              </a:rPr>
              <a:t> and Fabre, </a:t>
            </a:r>
            <a:r>
              <a:rPr lang="en-US" i="1" dirty="0">
                <a:latin typeface="TimesLTStd-Roman"/>
              </a:rPr>
              <a:t>AEJ: Economic Policy</a:t>
            </a:r>
            <a:r>
              <a:rPr lang="en-US" dirty="0">
                <a:latin typeface="TimesLTStd-Roman"/>
              </a:rPr>
              <a:t>, 2022</a:t>
            </a:r>
            <a:endParaRPr lang="en-US" i="1" dirty="0"/>
          </a:p>
        </p:txBody>
      </p:sp>
    </p:spTree>
    <p:extLst>
      <p:ext uri="{BB962C8B-B14F-4D97-AF65-F5344CB8AC3E}">
        <p14:creationId xmlns:p14="http://schemas.microsoft.com/office/powerpoint/2010/main" val="24698801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0329C-2FF0-9129-F1E5-9B7530D76C9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20B318D-DA79-DA69-93C0-4DE70B38D830}"/>
              </a:ext>
            </a:extLst>
          </p:cNvPr>
          <p:cNvSpPr>
            <a:spLocks noGrp="1"/>
          </p:cNvSpPr>
          <p:nvPr>
            <p:ph idx="1"/>
          </p:nvPr>
        </p:nvSpPr>
        <p:spPr/>
        <p:txBody>
          <a:bodyPr/>
          <a:lstStyle/>
          <a:p>
            <a:r>
              <a:rPr lang="en-US" dirty="0"/>
              <a:t>The Gilets Jaunes protests in France are now taught in political economy courses on how not do policy change.</a:t>
            </a:r>
          </a:p>
          <a:p>
            <a:r>
              <a:rPr lang="en-US" dirty="0"/>
              <a:t>But the whole episode is also illustrative of fundamental issues of Values: what weights are to be given to the </a:t>
            </a:r>
            <a:r>
              <a:rPr lang="en-US" dirty="0" err="1"/>
              <a:t>wellbeings</a:t>
            </a:r>
            <a:r>
              <a:rPr lang="en-US" dirty="0"/>
              <a:t> of present and future generations, and different members of these generations.</a:t>
            </a:r>
          </a:p>
          <a:p>
            <a:r>
              <a:rPr lang="en-US" dirty="0"/>
              <a:t>Despite the broad consensus on the Is propositions on climate change, it is on these normative questions that the policy debate usually flounders.</a:t>
            </a:r>
          </a:p>
        </p:txBody>
      </p:sp>
    </p:spTree>
    <p:extLst>
      <p:ext uri="{BB962C8B-B14F-4D97-AF65-F5344CB8AC3E}">
        <p14:creationId xmlns:p14="http://schemas.microsoft.com/office/powerpoint/2010/main" val="12920966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AEF6A-6E62-E40C-829D-753831BA055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8FD9442-59AF-5B10-2E2B-6311A53A51D0}"/>
              </a:ext>
            </a:extLst>
          </p:cNvPr>
          <p:cNvSpPr>
            <a:spLocks noGrp="1"/>
          </p:cNvSpPr>
          <p:nvPr>
            <p:ph idx="1"/>
          </p:nvPr>
        </p:nvSpPr>
        <p:spPr/>
        <p:txBody>
          <a:bodyPr/>
          <a:lstStyle/>
          <a:p>
            <a:r>
              <a:rPr lang="en-US" dirty="0"/>
              <a:t>Clearly, climate change is a negative externality imposed on future generations by the present generation.</a:t>
            </a:r>
          </a:p>
          <a:p>
            <a:r>
              <a:rPr lang="en-US" dirty="0"/>
              <a:t>The level and pattern of consumption of the present generation has a cost for future generations which is not accounted for in the present generation’s calculus.</a:t>
            </a:r>
          </a:p>
          <a:p>
            <a:r>
              <a:rPr lang="en-US" dirty="0"/>
              <a:t>The carbon tax is meant to be that wedge, that social cost accounting which makes the present generation bear those costs. It internalizes the externality.</a:t>
            </a:r>
          </a:p>
        </p:txBody>
      </p:sp>
    </p:spTree>
    <p:extLst>
      <p:ext uri="{BB962C8B-B14F-4D97-AF65-F5344CB8AC3E}">
        <p14:creationId xmlns:p14="http://schemas.microsoft.com/office/powerpoint/2010/main" val="23327758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A46C7-ADC0-CA8B-6E0C-06745D14726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E27C363-5FD8-45D5-F72F-33D91C6A11D3}"/>
              </a:ext>
            </a:extLst>
          </p:cNvPr>
          <p:cNvSpPr>
            <a:spLocks noGrp="1"/>
          </p:cNvSpPr>
          <p:nvPr>
            <p:ph idx="1"/>
          </p:nvPr>
        </p:nvSpPr>
        <p:spPr/>
        <p:txBody>
          <a:bodyPr>
            <a:normAutofit lnSpcReduction="10000"/>
          </a:bodyPr>
          <a:lstStyle/>
          <a:p>
            <a:r>
              <a:rPr lang="en-US" dirty="0"/>
              <a:t>BUT, the present generation is not an undifferentiated whole.</a:t>
            </a:r>
          </a:p>
          <a:p>
            <a:r>
              <a:rPr lang="en-US" dirty="0"/>
              <a:t>It is itself composed of rich and poor.</a:t>
            </a:r>
          </a:p>
          <a:p>
            <a:r>
              <a:rPr lang="en-US" dirty="0"/>
              <a:t>If the carbon tax impacts today’s poor negatively, perhaps even disproportionately compared to the rich, then some of the burden of mitigating the externality of future generations is being borne by today’s poor.</a:t>
            </a:r>
          </a:p>
          <a:p>
            <a:r>
              <a:rPr lang="en-US" dirty="0"/>
              <a:t>This is an IS proposition (which is generally confirmed by empirical investigations), but with profound consequences for the Ought.</a:t>
            </a:r>
          </a:p>
          <a:p>
            <a:r>
              <a:rPr lang="en-US" dirty="0"/>
              <a:t>What sort of value system could condone the future of the planet being secured on the backs of today’s poor?</a:t>
            </a:r>
          </a:p>
        </p:txBody>
      </p:sp>
    </p:spTree>
    <p:extLst>
      <p:ext uri="{BB962C8B-B14F-4D97-AF65-F5344CB8AC3E}">
        <p14:creationId xmlns:p14="http://schemas.microsoft.com/office/powerpoint/2010/main" val="6778688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201F-4D4B-A357-CD91-A421CF715A2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6C01C13-D909-F577-BC85-F0E361C78AAE}"/>
              </a:ext>
            </a:extLst>
          </p:cNvPr>
          <p:cNvSpPr>
            <a:spLocks noGrp="1"/>
          </p:cNvSpPr>
          <p:nvPr>
            <p:ph idx="1"/>
          </p:nvPr>
        </p:nvSpPr>
        <p:spPr/>
        <p:txBody>
          <a:bodyPr/>
          <a:lstStyle/>
          <a:p>
            <a:r>
              <a:rPr lang="en-US" dirty="0"/>
              <a:t>Of course one response to this is to propose compensation mechanisms (like the Paris fund to aid the poorest countries’ green house gas reduction efforts).</a:t>
            </a:r>
          </a:p>
          <a:p>
            <a:r>
              <a:rPr lang="en-US" dirty="0"/>
              <a:t>If such compensation worked, there would  be no issue of Values.</a:t>
            </a:r>
          </a:p>
          <a:p>
            <a:r>
              <a:rPr lang="en-US" dirty="0"/>
              <a:t>But such funding has not come at adequate levels, and there are doubts about actual mechanisms of compensation being workable and the compensation coming at the same time as the cost.</a:t>
            </a:r>
          </a:p>
          <a:p>
            <a:r>
              <a:rPr lang="en-US" dirty="0"/>
              <a:t>The above are also Is propositions for which there is considerable support.</a:t>
            </a:r>
          </a:p>
        </p:txBody>
      </p:sp>
    </p:spTree>
    <p:extLst>
      <p:ext uri="{BB962C8B-B14F-4D97-AF65-F5344CB8AC3E}">
        <p14:creationId xmlns:p14="http://schemas.microsoft.com/office/powerpoint/2010/main" val="3514917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6F757-010A-B296-DDE9-8CF051B67346}"/>
              </a:ext>
            </a:extLst>
          </p:cNvPr>
          <p:cNvSpPr>
            <a:spLocks noGrp="1"/>
          </p:cNvSpPr>
          <p:nvPr>
            <p:ph type="title"/>
          </p:nvPr>
        </p:nvSpPr>
        <p:spPr/>
        <p:txBody>
          <a:bodyPr/>
          <a:lstStyle/>
          <a:p>
            <a:pPr algn="ctr"/>
            <a:r>
              <a:rPr lang="en-US" dirty="0"/>
              <a:t>Introduction</a:t>
            </a:r>
          </a:p>
        </p:txBody>
      </p:sp>
      <p:sp>
        <p:nvSpPr>
          <p:cNvPr id="3" name="Content Placeholder 2">
            <a:extLst>
              <a:ext uri="{FF2B5EF4-FFF2-40B4-BE49-F238E27FC236}">
                <a16:creationId xmlns:a16="http://schemas.microsoft.com/office/drawing/2014/main" id="{79FC180B-2764-D080-A533-21942DCFEF92}"/>
              </a:ext>
            </a:extLst>
          </p:cNvPr>
          <p:cNvSpPr>
            <a:spLocks noGrp="1"/>
          </p:cNvSpPr>
          <p:nvPr>
            <p:ph idx="1"/>
          </p:nvPr>
        </p:nvSpPr>
        <p:spPr/>
        <p:txBody>
          <a:bodyPr>
            <a:normAutofit/>
          </a:bodyPr>
          <a:lstStyle/>
          <a:p>
            <a:r>
              <a:rPr lang="en-US" dirty="0"/>
              <a:t>I am honored to be delivering the </a:t>
            </a:r>
            <a:r>
              <a:rPr lang="en-US" dirty="0" err="1"/>
              <a:t>Cornelson</a:t>
            </a:r>
            <a:r>
              <a:rPr lang="en-US" dirty="0"/>
              <a:t> Lecture at Davidson College. I hope I can meet the standards set by my distinguished predecessors!</a:t>
            </a:r>
          </a:p>
          <a:p>
            <a:r>
              <a:rPr lang="en-US" dirty="0"/>
              <a:t>The subject of my lecture is the Is-Ought Distinction, and the closely related or equivalent Positive-Normative Distinction, in my discipline of Economics.</a:t>
            </a:r>
          </a:p>
          <a:p>
            <a:r>
              <a:rPr lang="en-US" dirty="0"/>
              <a:t>While the distinction is quite broadly applicable, I will focus attention on issues of inequality and income distribution, which is my particular area of research and policy analysis as an economist.</a:t>
            </a:r>
          </a:p>
        </p:txBody>
      </p:sp>
    </p:spTree>
    <p:extLst>
      <p:ext uri="{BB962C8B-B14F-4D97-AF65-F5344CB8AC3E}">
        <p14:creationId xmlns:p14="http://schemas.microsoft.com/office/powerpoint/2010/main" val="41725926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FFA5D-1DD0-E7BC-17C3-D9FC87F1498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0780158-1CCE-125A-7525-41AC44EC1D2C}"/>
              </a:ext>
            </a:extLst>
          </p:cNvPr>
          <p:cNvSpPr>
            <a:spLocks noGrp="1"/>
          </p:cNvSpPr>
          <p:nvPr>
            <p:ph idx="1"/>
          </p:nvPr>
        </p:nvSpPr>
        <p:spPr/>
        <p:txBody>
          <a:bodyPr>
            <a:normAutofit fontScale="92500"/>
          </a:bodyPr>
          <a:lstStyle/>
          <a:p>
            <a:r>
              <a:rPr lang="en-US" dirty="0"/>
              <a:t>Thus it must be the case that those advocating a carbon tax to save future generations are “imperceptibly” supporting doing this on the backs of today’s poor.</a:t>
            </a:r>
          </a:p>
          <a:p>
            <a:r>
              <a:rPr lang="en-US" dirty="0"/>
              <a:t>And that, to me, is the real unresolved issue on climate change.</a:t>
            </a:r>
          </a:p>
          <a:p>
            <a:r>
              <a:rPr lang="en-US" dirty="0"/>
              <a:t>We do not seem to be able to design and implement instruments that will make today’s poor whole. </a:t>
            </a:r>
          </a:p>
          <a:p>
            <a:r>
              <a:rPr lang="en-US" dirty="0"/>
              <a:t>We seem to have an unbridgeable tradeoff between the well being of today’s poor and that of tomorrow’s generations.</a:t>
            </a:r>
          </a:p>
          <a:p>
            <a:r>
              <a:rPr lang="en-US" dirty="0"/>
              <a:t>Which way will we jump? And will we do it in full knowledge and appreciation of Is and Ought issues, or will we do it “imperceptibly”? </a:t>
            </a:r>
          </a:p>
        </p:txBody>
      </p:sp>
    </p:spTree>
    <p:extLst>
      <p:ext uri="{BB962C8B-B14F-4D97-AF65-F5344CB8AC3E}">
        <p14:creationId xmlns:p14="http://schemas.microsoft.com/office/powerpoint/2010/main" val="10840779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CD6A-DE84-F2B0-BCC4-8103016E79BB}"/>
              </a:ext>
            </a:extLst>
          </p:cNvPr>
          <p:cNvSpPr>
            <a:spLocks noGrp="1"/>
          </p:cNvSpPr>
          <p:nvPr>
            <p:ph type="title"/>
          </p:nvPr>
        </p:nvSpPr>
        <p:spPr/>
        <p:txBody>
          <a:bodyPr/>
          <a:lstStyle/>
          <a:p>
            <a:pPr algn="ctr"/>
            <a:r>
              <a:rPr kumimoji="0" lang="en-US" sz="4400" b="0" i="0" u="none" strike="noStrike" kern="1200" cap="none" spc="0" normalizeH="0" baseline="0" noProof="0" dirty="0">
                <a:ln>
                  <a:noFill/>
                </a:ln>
                <a:solidFill>
                  <a:prstClr val="black"/>
                </a:solidFill>
                <a:effectLst/>
                <a:uLnTx/>
                <a:uFillTx/>
                <a:latin typeface="Aptos Display" panose="02110004020202020204"/>
                <a:ea typeface="+mj-ea"/>
                <a:cs typeface="+mj-cs"/>
              </a:rPr>
              <a:t>Application III: Efficiency versus Equity in Economics</a:t>
            </a:r>
            <a:endParaRPr lang="en-US" dirty="0"/>
          </a:p>
        </p:txBody>
      </p:sp>
      <p:sp>
        <p:nvSpPr>
          <p:cNvPr id="3" name="Content Placeholder 2">
            <a:extLst>
              <a:ext uri="{FF2B5EF4-FFF2-40B4-BE49-F238E27FC236}">
                <a16:creationId xmlns:a16="http://schemas.microsoft.com/office/drawing/2014/main" id="{77698B0A-3355-3E07-CF32-64099936E795}"/>
              </a:ext>
            </a:extLst>
          </p:cNvPr>
          <p:cNvSpPr>
            <a:spLocks noGrp="1"/>
          </p:cNvSpPr>
          <p:nvPr>
            <p:ph idx="1"/>
          </p:nvPr>
        </p:nvSpPr>
        <p:spPr/>
        <p:txBody>
          <a:bodyPr>
            <a:normAutofit/>
          </a:bodyPr>
          <a:lstStyle/>
          <a:p>
            <a:endParaRPr lang="en-US" dirty="0"/>
          </a:p>
          <a:p>
            <a:r>
              <a:rPr lang="en-US" dirty="0"/>
              <a:t>“A society can be Pareto Optimal and still be perfectly disgusting.”</a:t>
            </a:r>
          </a:p>
          <a:p>
            <a:pPr marL="0" indent="0" algn="r">
              <a:buNone/>
            </a:pPr>
            <a:r>
              <a:rPr lang="en-US" dirty="0"/>
              <a:t>-Amartya Sen, Noble Prize in Economics, 1998</a:t>
            </a:r>
          </a:p>
          <a:p>
            <a:endParaRPr lang="en-US" dirty="0"/>
          </a:p>
          <a:p>
            <a:r>
              <a:rPr lang="en-US" dirty="0"/>
              <a:t>“</a:t>
            </a:r>
            <a:r>
              <a:rPr lang="en-US" b="0" i="0" dirty="0">
                <a:solidFill>
                  <a:srgbClr val="2C2825"/>
                </a:solidFill>
                <a:effectLst/>
                <a:latin typeface="MuseoSans-300"/>
              </a:rPr>
              <a:t>Of the tendencies that are harmful to sound economics, the most seductive, and in my opinion the most poisonous, is to focus on questions of distribution.”</a:t>
            </a:r>
          </a:p>
          <a:p>
            <a:pPr marL="457200" lvl="1" indent="0" algn="r">
              <a:buNone/>
            </a:pPr>
            <a:r>
              <a:rPr lang="en-US" dirty="0">
                <a:solidFill>
                  <a:srgbClr val="2C2825"/>
                </a:solidFill>
                <a:latin typeface="MuseoSans-300"/>
              </a:rPr>
              <a:t>-Robert Lucas, Nobel Prize in Economics, 1995</a:t>
            </a:r>
            <a:endParaRPr lang="en-US" dirty="0"/>
          </a:p>
        </p:txBody>
      </p:sp>
    </p:spTree>
    <p:extLst>
      <p:ext uri="{BB962C8B-B14F-4D97-AF65-F5344CB8AC3E}">
        <p14:creationId xmlns:p14="http://schemas.microsoft.com/office/powerpoint/2010/main" val="5816083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57DEB-F0B7-67C4-D3FC-DA15DC272D67}"/>
              </a:ext>
            </a:extLst>
          </p:cNvPr>
          <p:cNvSpPr>
            <a:spLocks noGrp="1"/>
          </p:cNvSpPr>
          <p:nvPr>
            <p:ph type="title"/>
          </p:nvPr>
        </p:nvSpPr>
        <p:spPr/>
        <p:txBody>
          <a:bodyPr/>
          <a:lstStyle/>
          <a:p>
            <a:pPr algn="ctr"/>
            <a:endParaRPr lang="en-US" dirty="0"/>
          </a:p>
        </p:txBody>
      </p:sp>
      <p:sp>
        <p:nvSpPr>
          <p:cNvPr id="3" name="Content Placeholder 2">
            <a:extLst>
              <a:ext uri="{FF2B5EF4-FFF2-40B4-BE49-F238E27FC236}">
                <a16:creationId xmlns:a16="http://schemas.microsoft.com/office/drawing/2014/main" id="{93213E4F-EDB9-84F3-0886-D0012A80F2E0}"/>
              </a:ext>
            </a:extLst>
          </p:cNvPr>
          <p:cNvSpPr>
            <a:spLocks noGrp="1"/>
          </p:cNvSpPr>
          <p:nvPr>
            <p:ph idx="1"/>
          </p:nvPr>
        </p:nvSpPr>
        <p:spPr/>
        <p:txBody>
          <a:bodyPr/>
          <a:lstStyle/>
          <a:p>
            <a:r>
              <a:rPr lang="en-US" dirty="0"/>
              <a:t>In my discussion of Is-Ought, I started with a very ground level application for one country at one particular point in time. I argued that even agreement on Values can lead to difference in policy proposals based on differences in Is propositions.</a:t>
            </a:r>
          </a:p>
          <a:p>
            <a:r>
              <a:rPr lang="en-US" dirty="0"/>
              <a:t>My second application was to a global setting, that of climate change. Here I argued that there was a broad consensus on Is propositions but lack of clarity on Values, particularly on the relative weights given to the well being of the poor in today’s generation versus the well being of future generations.</a:t>
            </a:r>
          </a:p>
        </p:txBody>
      </p:sp>
    </p:spTree>
    <p:extLst>
      <p:ext uri="{BB962C8B-B14F-4D97-AF65-F5344CB8AC3E}">
        <p14:creationId xmlns:p14="http://schemas.microsoft.com/office/powerpoint/2010/main" val="14986071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6F561-AA00-9236-1A54-B68C38C53D7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F49B51F-A4E0-FBD7-2981-A98F3ECFE09C}"/>
              </a:ext>
            </a:extLst>
          </p:cNvPr>
          <p:cNvSpPr>
            <a:spLocks noGrp="1"/>
          </p:cNvSpPr>
          <p:nvPr>
            <p:ph idx="1"/>
          </p:nvPr>
        </p:nvSpPr>
        <p:spPr/>
        <p:txBody>
          <a:bodyPr/>
          <a:lstStyle/>
          <a:p>
            <a:r>
              <a:rPr lang="en-US" dirty="0"/>
              <a:t>My third application is somewhat more abstract and to do with my discipline of economics.</a:t>
            </a:r>
          </a:p>
          <a:p>
            <a:r>
              <a:rPr lang="en-US" dirty="0"/>
              <a:t>It is about the eternal Fandango between the two big E’s of Economics, Efficiency and Equity. And about how Economics has got itself into historical twists by trying to do policy without Value judgements.</a:t>
            </a:r>
          </a:p>
          <a:p>
            <a:r>
              <a:rPr lang="en-US" dirty="0"/>
              <a:t>There are many ways of telling this story. But start with a very simple proposition, an Is proposition, that almost any policy proposal worthy of that name will make some people better off and others worse off.</a:t>
            </a:r>
          </a:p>
        </p:txBody>
      </p:sp>
    </p:spTree>
    <p:extLst>
      <p:ext uri="{BB962C8B-B14F-4D97-AF65-F5344CB8AC3E}">
        <p14:creationId xmlns:p14="http://schemas.microsoft.com/office/powerpoint/2010/main" val="33360263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D539C-5382-BBF7-92F4-EDAF11C75E7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8E1E726-F806-C6C0-8B6E-12E1430FCE1E}"/>
              </a:ext>
            </a:extLst>
          </p:cNvPr>
          <p:cNvSpPr>
            <a:spLocks noGrp="1"/>
          </p:cNvSpPr>
          <p:nvPr>
            <p:ph idx="1"/>
          </p:nvPr>
        </p:nvSpPr>
        <p:spPr/>
        <p:txBody>
          <a:bodyPr/>
          <a:lstStyle/>
          <a:p>
            <a:r>
              <a:rPr lang="en-US" dirty="0"/>
              <a:t>If this proposition is true, then it follows that an Ought proposition on the policy cannot be done without weighing up the losses of the losers and the gains of the gainers in some fashion.</a:t>
            </a:r>
          </a:p>
          <a:p>
            <a:r>
              <a:rPr lang="en-US" dirty="0"/>
              <a:t>And it is this necessity to which economics as a discipline has been allergic, maybe because we do not know how to do it within the confines of the discipline. How do we marshal the value judgements needed to do these interpersonal comparisons?</a:t>
            </a:r>
          </a:p>
        </p:txBody>
      </p:sp>
    </p:spTree>
    <p:extLst>
      <p:ext uri="{BB962C8B-B14F-4D97-AF65-F5344CB8AC3E}">
        <p14:creationId xmlns:p14="http://schemas.microsoft.com/office/powerpoint/2010/main" val="12934386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D510D-F125-925D-2E73-C18754643CA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8C8549F-E23F-59B2-2740-6B0ED4F5CB22}"/>
              </a:ext>
            </a:extLst>
          </p:cNvPr>
          <p:cNvSpPr>
            <a:spLocks noGrp="1"/>
          </p:cNvSpPr>
          <p:nvPr>
            <p:ph idx="1"/>
          </p:nvPr>
        </p:nvSpPr>
        <p:spPr/>
        <p:txBody>
          <a:bodyPr>
            <a:normAutofit fontScale="92500"/>
          </a:bodyPr>
          <a:lstStyle/>
          <a:p>
            <a:r>
              <a:rPr lang="en-US" dirty="0"/>
              <a:t>The difficulty was posed in colorful fashion by Lionel Robbins in 1938, referring to the experience of a 19</a:t>
            </a:r>
            <a:r>
              <a:rPr lang="en-US" baseline="30000" dirty="0"/>
              <a:t>th</a:t>
            </a:r>
            <a:r>
              <a:rPr lang="en-US" dirty="0"/>
              <a:t> century British colonial official Sir Henry Maine when he reported a high caste Brahmin saying to him “ I am ten times as capable of happiness as that untouchable over there.”</a:t>
            </a:r>
          </a:p>
          <a:p>
            <a:r>
              <a:rPr lang="en-US" dirty="0"/>
              <a:t>Robbins’s response to this anecdote is telling:</a:t>
            </a:r>
          </a:p>
          <a:p>
            <a:r>
              <a:rPr lang="en-US" dirty="0"/>
              <a:t>“I had no sympathy with the Brahmin. But I could not escape the conviction that, if I chose to regard men as equally capable of satisfaction and he to regard them as differing according to a hierarchical schedule, the difference between us was not one which could be resolved by the same methods of demonstration as were available in other fields of social judgment.”</a:t>
            </a:r>
          </a:p>
          <a:p>
            <a:endParaRPr lang="en-US" dirty="0"/>
          </a:p>
        </p:txBody>
      </p:sp>
    </p:spTree>
    <p:extLst>
      <p:ext uri="{BB962C8B-B14F-4D97-AF65-F5344CB8AC3E}">
        <p14:creationId xmlns:p14="http://schemas.microsoft.com/office/powerpoint/2010/main" val="6829537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D647F-A9BD-2C61-CE66-8F8C9FB3A06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C04EBEF-9F8D-6A34-AE5F-52854866B96B}"/>
              </a:ext>
            </a:extLst>
          </p:cNvPr>
          <p:cNvSpPr>
            <a:spLocks noGrp="1"/>
          </p:cNvSpPr>
          <p:nvPr>
            <p:ph idx="1"/>
          </p:nvPr>
        </p:nvSpPr>
        <p:spPr/>
        <p:txBody>
          <a:bodyPr>
            <a:normAutofit lnSpcReduction="10000"/>
          </a:bodyPr>
          <a:lstStyle/>
          <a:p>
            <a:r>
              <a:rPr lang="en-US" dirty="0"/>
              <a:t>“Ought it not to be made clear, for instance, that theories of public finance which went beyond tracing the effects of given measures on prices, quantities produced and such-like measurable magnitudes, and which attempted to sum social gain or loss, were not, strictly speaking, economic science?”</a:t>
            </a:r>
          </a:p>
          <a:p>
            <a:r>
              <a:rPr lang="en-US" dirty="0"/>
              <a:t>“The analysis of the effects of a small tax on particular prices and quantities of particular products would rest upon scientific demonstration. But according as Maine's Brahmin or Bentham, Hitler or St. Paul, laid down the postulates of interpersonal com- parison, the valuation of these effects in terms of social welfare would be different.”</a:t>
            </a:r>
          </a:p>
        </p:txBody>
      </p:sp>
    </p:spTree>
    <p:extLst>
      <p:ext uri="{BB962C8B-B14F-4D97-AF65-F5344CB8AC3E}">
        <p14:creationId xmlns:p14="http://schemas.microsoft.com/office/powerpoint/2010/main" val="3962235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958EE-A015-02AA-2398-75C29C7594F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2AFB852-91E3-FE93-4DD8-CC49141E00EF}"/>
              </a:ext>
            </a:extLst>
          </p:cNvPr>
          <p:cNvSpPr>
            <a:spLocks noGrp="1"/>
          </p:cNvSpPr>
          <p:nvPr>
            <p:ph idx="1"/>
          </p:nvPr>
        </p:nvSpPr>
        <p:spPr/>
        <p:txBody>
          <a:bodyPr>
            <a:normAutofit lnSpcReduction="10000"/>
          </a:bodyPr>
          <a:lstStyle/>
          <a:p>
            <a:r>
              <a:rPr lang="en-US" dirty="0"/>
              <a:t>It is such reasoning, and such qualms, that led to the adoption of the Pareto criteria for evaluating economic policy:</a:t>
            </a:r>
          </a:p>
          <a:p>
            <a:pPr lvl="1"/>
            <a:r>
              <a:rPr lang="en-US" dirty="0"/>
              <a:t>Pareto improvement—nobody is made worse off and somebody is made better off.</a:t>
            </a:r>
          </a:p>
          <a:p>
            <a:pPr lvl="1"/>
            <a:r>
              <a:rPr lang="en-US" dirty="0"/>
              <a:t>Pareto Efficiency—a state of affairs from which no policy can make one person better of without making someone else worse off.</a:t>
            </a:r>
          </a:p>
          <a:p>
            <a:r>
              <a:rPr lang="en-US" dirty="0"/>
              <a:t>The idea, presumably, was that these criteria avoid value judgements. However:</a:t>
            </a:r>
          </a:p>
          <a:p>
            <a:pPr lvl="1"/>
            <a:r>
              <a:rPr lang="en-US" dirty="0"/>
              <a:t>It is plain that they are themselves value judgements.</a:t>
            </a:r>
          </a:p>
          <a:p>
            <a:pPr lvl="1"/>
            <a:r>
              <a:rPr lang="en-US" dirty="0"/>
              <a:t>If we restrict ourselves to them we as economists will not be able to make any recommendations on most policy proposals, since most policy proposals will violate the conditions.</a:t>
            </a:r>
          </a:p>
        </p:txBody>
      </p:sp>
    </p:spTree>
    <p:extLst>
      <p:ext uri="{BB962C8B-B14F-4D97-AF65-F5344CB8AC3E}">
        <p14:creationId xmlns:p14="http://schemas.microsoft.com/office/powerpoint/2010/main" val="12109072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AE999-E9BE-E2F7-C385-736C399AB14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1D29DCA-AEA0-026A-6DEB-7BCB7B3DEEC3}"/>
              </a:ext>
            </a:extLst>
          </p:cNvPr>
          <p:cNvSpPr>
            <a:spLocks noGrp="1"/>
          </p:cNvSpPr>
          <p:nvPr>
            <p:ph idx="1"/>
          </p:nvPr>
        </p:nvSpPr>
        <p:spPr/>
        <p:txBody>
          <a:bodyPr/>
          <a:lstStyle/>
          <a:p>
            <a:r>
              <a:rPr lang="en-US" dirty="0"/>
              <a:t>This mighty struggle, perhaps a fandango, between wanting to avoid value judgements and having to make them, has characterized economics in the post-war period.</a:t>
            </a:r>
          </a:p>
          <a:p>
            <a:r>
              <a:rPr lang="en-US" dirty="0"/>
              <a:t>This is reflected in the dueling quotes of Robert Lucas and Amartya Sen, both Nobel Prize winners in economics, on Efficiency and Equity.</a:t>
            </a:r>
          </a:p>
          <a:p>
            <a:r>
              <a:rPr lang="en-US" dirty="0"/>
              <a:t>This schizophrenia has, in my view, led to a sort of a resolution which seeks not so much to </a:t>
            </a:r>
            <a:r>
              <a:rPr lang="en-US" i="1" dirty="0"/>
              <a:t>suppress</a:t>
            </a:r>
            <a:r>
              <a:rPr lang="en-US" dirty="0"/>
              <a:t> Equity  but to </a:t>
            </a:r>
            <a:r>
              <a:rPr lang="en-US" i="1" dirty="0"/>
              <a:t>separate</a:t>
            </a:r>
            <a:r>
              <a:rPr lang="en-US" dirty="0"/>
              <a:t> it from Efficiency.</a:t>
            </a:r>
          </a:p>
          <a:p>
            <a:endParaRPr lang="en-US" dirty="0"/>
          </a:p>
        </p:txBody>
      </p:sp>
    </p:spTree>
    <p:extLst>
      <p:ext uri="{BB962C8B-B14F-4D97-AF65-F5344CB8AC3E}">
        <p14:creationId xmlns:p14="http://schemas.microsoft.com/office/powerpoint/2010/main" val="24280120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A3AA3-7FAF-2300-2892-3917CFCC617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151003F-0C52-55CE-2A38-DFCBA6725266}"/>
              </a:ext>
            </a:extLst>
          </p:cNvPr>
          <p:cNvSpPr>
            <a:spLocks noGrp="1"/>
          </p:cNvSpPr>
          <p:nvPr>
            <p:ph idx="1"/>
          </p:nvPr>
        </p:nvSpPr>
        <p:spPr/>
        <p:txBody>
          <a:bodyPr/>
          <a:lstStyle/>
          <a:p>
            <a:r>
              <a:rPr lang="en-US" dirty="0"/>
              <a:t>The technical analytical foundations of this separation are found in what are known as the Fundamental Theorems of Welfare Economics, due to the work of two more winners of Nobel prize in economics, Kenneth Arrow and Gerard Debreu.</a:t>
            </a:r>
          </a:p>
          <a:p>
            <a:r>
              <a:rPr lang="en-US" dirty="0"/>
              <a:t>These theorems state that </a:t>
            </a:r>
            <a:r>
              <a:rPr lang="en-US" i="1" dirty="0"/>
              <a:t>UNDER CERTAIN CONDITIONS</a:t>
            </a:r>
            <a:r>
              <a:rPr lang="en-US" dirty="0"/>
              <a:t>, the price mechanism of competitive markets can be used to attain a Pareto Efficiency with any desired distributional outcome.</a:t>
            </a:r>
          </a:p>
          <a:p>
            <a:r>
              <a:rPr lang="en-US" dirty="0"/>
              <a:t>The distributional considerations can be achieved through what are technically known as lump sum taxes (</a:t>
            </a:r>
            <a:r>
              <a:rPr lang="en-US" dirty="0" err="1"/>
              <a:t>ie</a:t>
            </a:r>
            <a:r>
              <a:rPr lang="en-US" dirty="0"/>
              <a:t> taxes which do not interfere with incentives of the market mechanism).</a:t>
            </a:r>
          </a:p>
        </p:txBody>
      </p:sp>
    </p:spTree>
    <p:extLst>
      <p:ext uri="{BB962C8B-B14F-4D97-AF65-F5344CB8AC3E}">
        <p14:creationId xmlns:p14="http://schemas.microsoft.com/office/powerpoint/2010/main" val="3356777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F1417-C3D8-C396-2EC7-F5B6242E142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F3AAC47-2368-4B42-5441-B9BA5ACC5D11}"/>
              </a:ext>
            </a:extLst>
          </p:cNvPr>
          <p:cNvSpPr>
            <a:spLocks noGrp="1"/>
          </p:cNvSpPr>
          <p:nvPr>
            <p:ph idx="1"/>
          </p:nvPr>
        </p:nvSpPr>
        <p:spPr/>
        <p:txBody>
          <a:bodyPr/>
          <a:lstStyle/>
          <a:p>
            <a:r>
              <a:rPr lang="en-US" dirty="0"/>
              <a:t>Consider the following familiar lines of argument.</a:t>
            </a:r>
          </a:p>
          <a:p>
            <a:r>
              <a:rPr lang="en-US" dirty="0"/>
              <a:t>Taxes on cigarettes reduce smoking. Smoking worsens public health. Cigarette taxes should be increased.</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Aptos" panose="02110004020202020204"/>
                <a:ea typeface="+mn-ea"/>
                <a:cs typeface="+mn-cs"/>
              </a:rPr>
              <a:t>Income inequality has been increasing over the past thirty years. Progressive income taxes reduce income inequality. Income tax should be made more progressive.</a:t>
            </a:r>
            <a:endParaRPr lang="en-US" dirty="0"/>
          </a:p>
          <a:p>
            <a:r>
              <a:rPr lang="en-US" dirty="0"/>
              <a:t>Taxes on gasoline reduce green house gas emissions. Greenhouse gases cause climate change which worsens the standard of living of future generations. Gas taxes should be increased.</a:t>
            </a:r>
          </a:p>
        </p:txBody>
      </p:sp>
    </p:spTree>
    <p:extLst>
      <p:ext uri="{BB962C8B-B14F-4D97-AF65-F5344CB8AC3E}">
        <p14:creationId xmlns:p14="http://schemas.microsoft.com/office/powerpoint/2010/main" val="16054031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16545-3E38-4A81-C923-7B15E913F70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0E6E99A-CEA2-B29F-0AD8-53F29E89F831}"/>
              </a:ext>
            </a:extLst>
          </p:cNvPr>
          <p:cNvSpPr>
            <a:spLocks noGrp="1"/>
          </p:cNvSpPr>
          <p:nvPr>
            <p:ph idx="1"/>
          </p:nvPr>
        </p:nvSpPr>
        <p:spPr/>
        <p:txBody>
          <a:bodyPr/>
          <a:lstStyle/>
          <a:p>
            <a:r>
              <a:rPr lang="en-US" dirty="0"/>
              <a:t>These highly technical theorems underpin an economic policy discourse which argues for a separation of efficiency from equity in policy.</a:t>
            </a:r>
          </a:p>
          <a:p>
            <a:r>
              <a:rPr lang="en-US" dirty="0"/>
              <a:t>The great social democratic economist James Meade, another Nobel prize winner, wrote a popular tract entitled “The Intelligent Radical’s Guide to Economic Policy.”</a:t>
            </a:r>
          </a:p>
          <a:p>
            <a:r>
              <a:rPr lang="en-US" dirty="0"/>
              <a:t>“Radical” because equity is favored. “Intelligent” because it entails  minimal interference in market mechanisms.</a:t>
            </a:r>
          </a:p>
          <a:p>
            <a:r>
              <a:rPr lang="en-US" dirty="0"/>
              <a:t>So, use the market for efficiency (“bake a bigger pie”) and use non-market interfering redistribution for equity (“dividing the pie”).</a:t>
            </a:r>
          </a:p>
        </p:txBody>
      </p:sp>
    </p:spTree>
    <p:extLst>
      <p:ext uri="{BB962C8B-B14F-4D97-AF65-F5344CB8AC3E}">
        <p14:creationId xmlns:p14="http://schemas.microsoft.com/office/powerpoint/2010/main" val="32584190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F1FF0-332F-5AD2-0D21-6D74F34F084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72B0EDC-D4C8-3F48-CBCE-16079E39959E}"/>
              </a:ext>
            </a:extLst>
          </p:cNvPr>
          <p:cNvSpPr>
            <a:spLocks noGrp="1"/>
          </p:cNvSpPr>
          <p:nvPr>
            <p:ph idx="1"/>
          </p:nvPr>
        </p:nvSpPr>
        <p:spPr/>
        <p:txBody>
          <a:bodyPr>
            <a:normAutofit/>
          </a:bodyPr>
          <a:lstStyle/>
          <a:p>
            <a:r>
              <a:rPr lang="en-US" dirty="0"/>
              <a:t>I have so far traced this separation from its analytical roots.</a:t>
            </a:r>
          </a:p>
          <a:p>
            <a:r>
              <a:rPr lang="en-US" dirty="0"/>
              <a:t>But in the practical policy world, this separation is present in the structure of government ministries and their mindsets, particularly in developing countries.</a:t>
            </a:r>
          </a:p>
          <a:p>
            <a:pPr lvl="1"/>
            <a:r>
              <a:rPr lang="en-US" dirty="0"/>
              <a:t>The Ministry of Finance is the guardian of “efficiency orthodoxy”, often aided and abetted by the Central Bank.</a:t>
            </a:r>
          </a:p>
          <a:p>
            <a:pPr lvl="1"/>
            <a:r>
              <a:rPr lang="en-US" dirty="0"/>
              <a:t>Then a whole series of other ministries are meant to take care of distributional considerations—Ministry of Agriculture, Ministry of Urban Development, Ministry of Women and Child Development, Ministry of Tribal Minorities, etc. </a:t>
            </a:r>
            <a:r>
              <a:rPr lang="en-US" dirty="0" err="1"/>
              <a:t>etc</a:t>
            </a:r>
            <a:endParaRPr lang="en-US" dirty="0"/>
          </a:p>
        </p:txBody>
      </p:sp>
    </p:spTree>
    <p:extLst>
      <p:ext uri="{BB962C8B-B14F-4D97-AF65-F5344CB8AC3E}">
        <p14:creationId xmlns:p14="http://schemas.microsoft.com/office/powerpoint/2010/main" val="27525434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7267A-6939-F51B-9F4D-357CD0861A1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383CA44-6F8B-7B09-E480-2BE0A3DFF9D5}"/>
              </a:ext>
            </a:extLst>
          </p:cNvPr>
          <p:cNvSpPr>
            <a:spLocks noGrp="1"/>
          </p:cNvSpPr>
          <p:nvPr>
            <p:ph idx="1"/>
          </p:nvPr>
        </p:nvSpPr>
        <p:spPr/>
        <p:txBody>
          <a:bodyPr/>
          <a:lstStyle/>
          <a:p>
            <a:r>
              <a:rPr lang="en-US" dirty="0"/>
              <a:t>I believe we have to change this mindset and view Efficiency and Equity as an integrated whole.</a:t>
            </a:r>
          </a:p>
          <a:p>
            <a:r>
              <a:rPr lang="en-US" dirty="0"/>
              <a:t>At the technical analytical level, we have to relax the conditions under which the Fundamental Theorems of Welfare Economics are valid, to derive general characterizations which comport with conditions we see in the real world, and which will inevitably then NOT allow a separation of Efficiency and Equity.</a:t>
            </a:r>
          </a:p>
          <a:p>
            <a:r>
              <a:rPr lang="en-US" dirty="0"/>
              <a:t>Marc Fleurbaey, Ravi Kanbur and Dennis Snower, “Efficiency and Equity in a Socially Embedded Economy,” </a:t>
            </a:r>
            <a:r>
              <a:rPr lang="en-US" i="1" dirty="0"/>
              <a:t>Economic Theory</a:t>
            </a:r>
            <a:r>
              <a:rPr lang="en-US" dirty="0"/>
              <a:t>, 2024.</a:t>
            </a:r>
          </a:p>
        </p:txBody>
      </p:sp>
    </p:spTree>
    <p:extLst>
      <p:ext uri="{BB962C8B-B14F-4D97-AF65-F5344CB8AC3E}">
        <p14:creationId xmlns:p14="http://schemas.microsoft.com/office/powerpoint/2010/main" val="28768920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403D5-8E14-247E-937B-6D1B38E2B67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2BAFB0A-725F-523C-C690-0C99C85EB26C}"/>
              </a:ext>
            </a:extLst>
          </p:cNvPr>
          <p:cNvSpPr>
            <a:spLocks noGrp="1"/>
          </p:cNvSpPr>
          <p:nvPr>
            <p:ph idx="1"/>
          </p:nvPr>
        </p:nvSpPr>
        <p:spPr/>
        <p:txBody>
          <a:bodyPr>
            <a:normAutofit lnSpcReduction="10000"/>
          </a:bodyPr>
          <a:lstStyle/>
          <a:p>
            <a:r>
              <a:rPr lang="en-US" dirty="0"/>
              <a:t>More generally, we as economists have to follow Amartya Sen in becoming more comfortable with discourses in Moral Philosophy, at least to the point where we can be clear when and how we are importing value judgements into what seems like purely positive analysis—to recognize the “imperceptible” Ought in our Is propositions.</a:t>
            </a:r>
          </a:p>
          <a:p>
            <a:r>
              <a:rPr lang="en-US" dirty="0"/>
              <a:t>Finally, rather than being, and being seen as, the advocates of separation between efficiency and equity in the policy discourse, we should be the advocates of a holistic perspective which brings our undoubted technical firepower to an integrated assessment of economic policy proposals.</a:t>
            </a:r>
          </a:p>
          <a:p>
            <a:endParaRPr lang="en-US" dirty="0"/>
          </a:p>
        </p:txBody>
      </p:sp>
    </p:spTree>
    <p:extLst>
      <p:ext uri="{BB962C8B-B14F-4D97-AF65-F5344CB8AC3E}">
        <p14:creationId xmlns:p14="http://schemas.microsoft.com/office/powerpoint/2010/main" val="258176852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D9574-7BBE-508F-665A-F51FF48E29E4}"/>
              </a:ext>
            </a:extLst>
          </p:cNvPr>
          <p:cNvSpPr>
            <a:spLocks noGrp="1"/>
          </p:cNvSpPr>
          <p:nvPr>
            <p:ph type="title"/>
          </p:nvPr>
        </p:nvSpPr>
        <p:spPr/>
        <p:txBody>
          <a:bodyPr/>
          <a:lstStyle/>
          <a:p>
            <a:pPr algn="ctr"/>
            <a:r>
              <a:rPr lang="en-US" dirty="0"/>
              <a:t>Conclusion</a:t>
            </a:r>
          </a:p>
        </p:txBody>
      </p:sp>
      <p:sp>
        <p:nvSpPr>
          <p:cNvPr id="3" name="Content Placeholder 2">
            <a:extLst>
              <a:ext uri="{FF2B5EF4-FFF2-40B4-BE49-F238E27FC236}">
                <a16:creationId xmlns:a16="http://schemas.microsoft.com/office/drawing/2014/main" id="{E10304D3-4038-4A57-6697-5BF58B907FB2}"/>
              </a:ext>
            </a:extLst>
          </p:cNvPr>
          <p:cNvSpPr>
            <a:spLocks noGrp="1"/>
          </p:cNvSpPr>
          <p:nvPr>
            <p:ph idx="1"/>
          </p:nvPr>
        </p:nvSpPr>
        <p:spPr/>
        <p:txBody>
          <a:bodyPr>
            <a:normAutofit/>
          </a:bodyPr>
          <a:lstStyle/>
          <a:p>
            <a:r>
              <a:rPr lang="en-US" dirty="0"/>
              <a:t>Let me retrace the arc of my presentation.</a:t>
            </a:r>
          </a:p>
          <a:p>
            <a:r>
              <a:rPr lang="en-US" dirty="0"/>
              <a:t>David Hume’s basic claim that an Ought proposition cannot be solely derived from a series of Is propositions, and that the shift from Is and Ought should be clearly argued and not be “imperceptible,” is a great organizing principle.</a:t>
            </a:r>
          </a:p>
          <a:p>
            <a:r>
              <a:rPr lang="en-US" dirty="0"/>
              <a:t>It is, however, only a starting point.</a:t>
            </a:r>
          </a:p>
          <a:p>
            <a:r>
              <a:rPr lang="en-US" dirty="0"/>
              <a:t>Deeper investigations of (i) the Values underlying Ought propositions, (ii) which Is propositions are chosen to be investigated, and (iii) whether Is and Ought can be separated in practice or even in theory, are called for.</a:t>
            </a:r>
          </a:p>
        </p:txBody>
      </p:sp>
    </p:spTree>
    <p:extLst>
      <p:ext uri="{BB962C8B-B14F-4D97-AF65-F5344CB8AC3E}">
        <p14:creationId xmlns:p14="http://schemas.microsoft.com/office/powerpoint/2010/main" val="37127013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1C546-2108-016E-F350-4D135316E36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E10D67C-EF13-0D3E-7D98-4749BA16EEC6}"/>
              </a:ext>
            </a:extLst>
          </p:cNvPr>
          <p:cNvSpPr>
            <a:spLocks noGrp="1"/>
          </p:cNvSpPr>
          <p:nvPr>
            <p:ph idx="1"/>
          </p:nvPr>
        </p:nvSpPr>
        <p:spPr/>
        <p:txBody>
          <a:bodyPr/>
          <a:lstStyle/>
          <a:p>
            <a:r>
              <a:rPr lang="en-US" dirty="0"/>
              <a:t>I have looked at these issues through three particular lenses.</a:t>
            </a:r>
          </a:p>
          <a:p>
            <a:r>
              <a:rPr lang="en-US" dirty="0"/>
              <a:t>The case of fiscal retrenchment in Ghana, I argued, showed that even with agreement on Values, differences in Is propositions can lead to different policy proposals being accepted or rejected.</a:t>
            </a:r>
          </a:p>
          <a:p>
            <a:r>
              <a:rPr lang="en-US" dirty="0"/>
              <a:t>In the case of carbon tax and climate change, I argued that there was broad consensus on positive analysis--the Is propositions. But there was a tendency, perhaps “imperceptibly”  to minimize the distributional costs of climate mitigation measures on the current the generation, especially the poor.</a:t>
            </a:r>
          </a:p>
        </p:txBody>
      </p:sp>
    </p:spTree>
    <p:extLst>
      <p:ext uri="{BB962C8B-B14F-4D97-AF65-F5344CB8AC3E}">
        <p14:creationId xmlns:p14="http://schemas.microsoft.com/office/powerpoint/2010/main" val="13553059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64531-FCCD-7187-2BCD-BB3F37232DB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3E037E3-0714-9CAF-94AE-2B3486A77923}"/>
              </a:ext>
            </a:extLst>
          </p:cNvPr>
          <p:cNvSpPr>
            <a:spLocks noGrp="1"/>
          </p:cNvSpPr>
          <p:nvPr>
            <p:ph idx="1"/>
          </p:nvPr>
        </p:nvSpPr>
        <p:spPr/>
        <p:txBody>
          <a:bodyPr>
            <a:normAutofit/>
          </a:bodyPr>
          <a:lstStyle/>
          <a:p>
            <a:r>
              <a:rPr lang="en-US" dirty="0"/>
              <a:t>For the case of the long history in Economics of attempting to separate out Efficiency from Equity, I have argued that such separation is not possible in theory or in practice. We economists should embrace the interaction and integration between the two, and orient our teaching and policy analysis accordingly.</a:t>
            </a:r>
          </a:p>
        </p:txBody>
      </p:sp>
    </p:spTree>
    <p:extLst>
      <p:ext uri="{BB962C8B-B14F-4D97-AF65-F5344CB8AC3E}">
        <p14:creationId xmlns:p14="http://schemas.microsoft.com/office/powerpoint/2010/main" val="24697187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E0483-0478-791D-6EA8-B3EA2262690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BE9C31A-7248-77BD-C255-40B240DF68FA}"/>
              </a:ext>
            </a:extLst>
          </p:cNvPr>
          <p:cNvSpPr>
            <a:spLocks noGrp="1"/>
          </p:cNvSpPr>
          <p:nvPr>
            <p:ph idx="1"/>
          </p:nvPr>
        </p:nvSpPr>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Aptos" panose="02110004020202020204"/>
                <a:ea typeface="+mn-ea"/>
                <a:cs typeface="+mn-cs"/>
              </a:rPr>
              <a:t>So, we have come a long way in this talk, from the eighteenth century Scottish Enlightenment thinker David Hume, through Ghana’s transition to democracy, through the Gilets Jaunes protests in the streets of Paris, to the works of five Nobel prize winning economists—Amartya Sen, Robert Lucas, Kenneth Arrow, Gerard Debreu and James Meade.</a:t>
            </a:r>
            <a:endParaRPr lang="en-US" dirty="0"/>
          </a:p>
        </p:txBody>
      </p:sp>
    </p:spTree>
    <p:extLst>
      <p:ext uri="{BB962C8B-B14F-4D97-AF65-F5344CB8AC3E}">
        <p14:creationId xmlns:p14="http://schemas.microsoft.com/office/powerpoint/2010/main" val="141076612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92997-9A21-62B1-8CAA-0B036E48038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98C3406-9953-F5AA-CA28-3C5663A51340}"/>
              </a:ext>
            </a:extLst>
          </p:cNvPr>
          <p:cNvSpPr>
            <a:spLocks noGrp="1"/>
          </p:cNvSpPr>
          <p:nvPr>
            <p:ph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Aptos" panose="0211000402020202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US" dirty="0">
              <a:solidFill>
                <a:prstClr val="black"/>
              </a:solidFill>
              <a:latin typeface="Aptos" panose="02110004020202020204"/>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Aptos" panose="02110004020202020204"/>
                <a:ea typeface="+mn-ea"/>
                <a:cs typeface="+mn-cs"/>
              </a:rPr>
              <a:t>Well, that </a:t>
            </a:r>
            <a:r>
              <a:rPr kumimoji="0" lang="en-US" sz="2800" b="1" i="0" u="none" strike="noStrike" kern="1200" cap="none" spc="0" normalizeH="0" baseline="0" noProof="0" dirty="0">
                <a:ln>
                  <a:noFill/>
                </a:ln>
                <a:solidFill>
                  <a:prstClr val="black"/>
                </a:solidFill>
                <a:effectLst/>
                <a:uLnTx/>
                <a:uFillTx/>
                <a:latin typeface="Aptos" panose="02110004020202020204"/>
                <a:ea typeface="+mn-ea"/>
                <a:cs typeface="+mn-cs"/>
              </a:rPr>
              <a:t>OUGHT</a:t>
            </a:r>
            <a:r>
              <a:rPr kumimoji="0" lang="en-US" sz="2800" b="0" i="0" u="none" strike="noStrike" kern="1200" cap="none" spc="0" normalizeH="0" baseline="0" noProof="0" dirty="0">
                <a:ln>
                  <a:noFill/>
                </a:ln>
                <a:solidFill>
                  <a:prstClr val="black"/>
                </a:solidFill>
                <a:effectLst/>
                <a:uLnTx/>
                <a:uFillTx/>
                <a:latin typeface="Aptos" panose="02110004020202020204"/>
                <a:ea typeface="+mn-ea"/>
                <a:cs typeface="+mn-cs"/>
              </a:rPr>
              <a:t> to be enough for now.</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Aptos" panose="0211000402020202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solidFill>
                  <a:prstClr val="black"/>
                </a:solidFill>
                <a:latin typeface="Aptos" panose="02110004020202020204"/>
              </a:rPr>
              <a:t>Actually, t</a:t>
            </a:r>
            <a:r>
              <a:rPr kumimoji="0" lang="en-US" sz="2800" b="0" i="0" u="none" strike="noStrike" kern="1200" cap="none" spc="0" normalizeH="0" baseline="0" noProof="0" dirty="0">
                <a:ln>
                  <a:noFill/>
                </a:ln>
                <a:solidFill>
                  <a:prstClr val="black"/>
                </a:solidFill>
                <a:effectLst/>
                <a:uLnTx/>
                <a:uFillTx/>
                <a:latin typeface="Aptos" panose="02110004020202020204"/>
                <a:ea typeface="+mn-ea"/>
                <a:cs typeface="+mn-cs"/>
              </a:rPr>
              <a:t>hat </a:t>
            </a:r>
            <a:r>
              <a:rPr kumimoji="0" lang="en-US" sz="2800" b="1" i="0" u="none" strike="noStrike" kern="1200" cap="none" spc="0" normalizeH="0" baseline="0" noProof="0" dirty="0">
                <a:ln>
                  <a:noFill/>
                </a:ln>
                <a:solidFill>
                  <a:prstClr val="black"/>
                </a:solidFill>
                <a:effectLst/>
                <a:uLnTx/>
                <a:uFillTx/>
                <a:latin typeface="Aptos" panose="02110004020202020204"/>
                <a:ea typeface="+mn-ea"/>
                <a:cs typeface="+mn-cs"/>
              </a:rPr>
              <a:t>IS</a:t>
            </a:r>
            <a:r>
              <a:rPr kumimoji="0" lang="en-US" sz="2800" b="0" i="0" u="none" strike="noStrike" kern="1200" cap="none" spc="0" normalizeH="0" baseline="0" noProof="0" dirty="0">
                <a:ln>
                  <a:noFill/>
                </a:ln>
                <a:solidFill>
                  <a:prstClr val="black"/>
                </a:solidFill>
                <a:effectLst/>
                <a:uLnTx/>
                <a:uFillTx/>
                <a:latin typeface="Aptos" panose="02110004020202020204"/>
                <a:ea typeface="+mn-ea"/>
                <a:cs typeface="+mn-cs"/>
              </a:rPr>
              <a:t> enough for now.</a:t>
            </a:r>
          </a:p>
          <a:p>
            <a:endParaRPr lang="en-US" dirty="0"/>
          </a:p>
        </p:txBody>
      </p:sp>
    </p:spTree>
    <p:extLst>
      <p:ext uri="{BB962C8B-B14F-4D97-AF65-F5344CB8AC3E}">
        <p14:creationId xmlns:p14="http://schemas.microsoft.com/office/powerpoint/2010/main" val="113870475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540AB-811B-9D72-8FFE-2C15ECEC4DF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FC8286E-6B9D-7338-E24B-AB649D4F8D2D}"/>
              </a:ext>
            </a:extLst>
          </p:cNvPr>
          <p:cNvSpPr>
            <a:spLocks noGrp="1"/>
          </p:cNvSpPr>
          <p:nvPr>
            <p:ph idx="1"/>
          </p:nvPr>
        </p:nvSpPr>
        <p:spPr/>
        <p:txBody>
          <a:bodyPr/>
          <a:lstStyle/>
          <a:p>
            <a:endParaRPr lang="en-US" dirty="0"/>
          </a:p>
          <a:p>
            <a:endParaRPr lang="en-US" dirty="0"/>
          </a:p>
          <a:p>
            <a:endParaRPr lang="en-US" dirty="0"/>
          </a:p>
          <a:p>
            <a:pPr marL="0" indent="0" algn="ctr">
              <a:buNone/>
            </a:pPr>
            <a:r>
              <a:rPr lang="en-US" dirty="0"/>
              <a:t>Thank You!</a:t>
            </a:r>
          </a:p>
        </p:txBody>
      </p:sp>
    </p:spTree>
    <p:extLst>
      <p:ext uri="{BB962C8B-B14F-4D97-AF65-F5344CB8AC3E}">
        <p14:creationId xmlns:p14="http://schemas.microsoft.com/office/powerpoint/2010/main" val="849257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DD49C-7C7F-AC70-3ED0-05A7A611CF75}"/>
              </a:ext>
            </a:extLst>
          </p:cNvPr>
          <p:cNvSpPr>
            <a:spLocks noGrp="1"/>
          </p:cNvSpPr>
          <p:nvPr>
            <p:ph type="title"/>
          </p:nvPr>
        </p:nvSpPr>
        <p:spPr/>
        <p:txBody>
          <a:bodyPr/>
          <a:lstStyle/>
          <a:p>
            <a:pPr algn="ctr"/>
            <a:endParaRPr lang="en-US" dirty="0"/>
          </a:p>
        </p:txBody>
      </p:sp>
      <p:sp>
        <p:nvSpPr>
          <p:cNvPr id="3" name="Content Placeholder 2">
            <a:extLst>
              <a:ext uri="{FF2B5EF4-FFF2-40B4-BE49-F238E27FC236}">
                <a16:creationId xmlns:a16="http://schemas.microsoft.com/office/drawing/2014/main" id="{4FDA7BD0-D1B2-DBDB-7F10-36ED49C858C3}"/>
              </a:ext>
            </a:extLst>
          </p:cNvPr>
          <p:cNvSpPr>
            <a:spLocks noGrp="1"/>
          </p:cNvSpPr>
          <p:nvPr>
            <p:ph idx="1"/>
          </p:nvPr>
        </p:nvSpPr>
        <p:spPr/>
        <p:txBody>
          <a:bodyPr/>
          <a:lstStyle/>
          <a:p>
            <a:r>
              <a:rPr lang="en-US" dirty="0"/>
              <a:t>These are the sorts of statements, the sorts of chains of argument, that we face all the time in economic policy analysis.</a:t>
            </a:r>
          </a:p>
          <a:p>
            <a:r>
              <a:rPr lang="en-US" dirty="0"/>
              <a:t>You will see at a glance the “Is” or “positive” component sub-statements, and their “Ought” or “normative” components.</a:t>
            </a:r>
          </a:p>
          <a:p>
            <a:r>
              <a:rPr lang="en-US" dirty="0"/>
              <a:t>“Is” statements claim to be statements of logic or fact. “Ought” statements are normative in nature, saying what should be done. They require specification of Values which guide action.</a:t>
            </a:r>
          </a:p>
          <a:p>
            <a:r>
              <a:rPr lang="en-US" dirty="0"/>
              <a:t>It is the nature of these sub-components of these sorts of chains of argument, and the nature of their  interrelationships, that we need to examine closely and understand better.</a:t>
            </a:r>
          </a:p>
        </p:txBody>
      </p:sp>
    </p:spTree>
    <p:extLst>
      <p:ext uri="{BB962C8B-B14F-4D97-AF65-F5344CB8AC3E}">
        <p14:creationId xmlns:p14="http://schemas.microsoft.com/office/powerpoint/2010/main" val="2840935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B63B4-19F7-1EEB-54E1-F6111FE49AC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3B9E153-1AFE-E400-311E-69CDA509BAD2}"/>
              </a:ext>
            </a:extLst>
          </p:cNvPr>
          <p:cNvSpPr>
            <a:spLocks noGrp="1"/>
          </p:cNvSpPr>
          <p:nvPr>
            <p:ph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Aptos" panose="02110004020202020204"/>
                <a:ea typeface="+mn-ea"/>
                <a:cs typeface="+mn-cs"/>
              </a:rPr>
              <a:t>In this talk I will begin with a conceptual discussion and this will set the stage for three applications in which these distinctions are inherent and integral to the discourse.</a:t>
            </a:r>
          </a:p>
          <a:p>
            <a:pPr marL="685800" marR="0" lvl="1"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latin typeface="Aptos" panose="02110004020202020204"/>
                <a:ea typeface="+mn-ea"/>
                <a:cs typeface="+mn-cs"/>
              </a:rPr>
              <a:t>Application I: Fiscal Retrenchment in Ghana</a:t>
            </a:r>
          </a:p>
          <a:p>
            <a:pPr marL="685800" marR="0" lvl="1"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Aptos" panose="02110004020202020204"/>
                <a:ea typeface="+mn-ea"/>
                <a:cs typeface="+mn-cs"/>
              </a:rPr>
              <a:t>Application II: Climate Change and Carbon Tax</a:t>
            </a:r>
          </a:p>
          <a:p>
            <a:pPr lvl="1">
              <a:spcBef>
                <a:spcPts val="1000"/>
              </a:spcBef>
              <a:defRPr/>
            </a:pPr>
            <a:r>
              <a:rPr kumimoji="0" lang="en-US" b="0" i="0" u="none" strike="noStrike" kern="1200" cap="none" spc="0" normalizeH="0" baseline="0" noProof="0" dirty="0">
                <a:ln>
                  <a:noFill/>
                </a:ln>
                <a:solidFill>
                  <a:prstClr val="black"/>
                </a:solidFill>
                <a:effectLst/>
                <a:uLnTx/>
                <a:uFillTx/>
                <a:latin typeface="Aptos" panose="02110004020202020204"/>
                <a:ea typeface="+mn-ea"/>
                <a:cs typeface="+mn-cs"/>
              </a:rPr>
              <a:t>Application III: Efficiency </a:t>
            </a:r>
            <a:r>
              <a:rPr lang="en-US" dirty="0">
                <a:solidFill>
                  <a:prstClr val="black"/>
                </a:solidFill>
                <a:latin typeface="Aptos" panose="02110004020202020204"/>
              </a:rPr>
              <a:t>versus</a:t>
            </a:r>
            <a:r>
              <a:rPr kumimoji="0" lang="en-US" b="0" i="0" u="none" strike="noStrike" kern="1200" cap="none" spc="0" normalizeH="0" baseline="0" noProof="0" dirty="0">
                <a:ln>
                  <a:noFill/>
                </a:ln>
                <a:solidFill>
                  <a:prstClr val="black"/>
                </a:solidFill>
                <a:effectLst/>
                <a:uLnTx/>
                <a:uFillTx/>
                <a:latin typeface="Aptos" panose="02110004020202020204"/>
                <a:ea typeface="+mn-ea"/>
                <a:cs typeface="+mn-cs"/>
              </a:rPr>
              <a:t> Equity in Economics</a:t>
            </a:r>
            <a:endParaRPr kumimoji="0" lang="en-US" sz="2800" b="0" i="0" u="none" strike="noStrike" kern="1200" cap="none" spc="0" normalizeH="0" baseline="0" noProof="0" dirty="0">
              <a:ln>
                <a:noFill/>
              </a:ln>
              <a:solidFill>
                <a:prstClr val="black"/>
              </a:solidFill>
              <a:effectLst/>
              <a:uLnTx/>
              <a:uFillTx/>
              <a:latin typeface="Aptos" panose="0211000402020202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600" b="0" i="0" u="none" strike="noStrike" kern="1200" cap="none" spc="0" normalizeH="0" baseline="0" noProof="0" dirty="0">
              <a:ln>
                <a:noFill/>
              </a:ln>
              <a:solidFill>
                <a:prstClr val="black"/>
              </a:solidFill>
              <a:effectLst/>
              <a:uLnTx/>
              <a:uFillTx/>
              <a:latin typeface="Aptos" panose="02110004020202020204"/>
              <a:ea typeface="+mn-ea"/>
              <a:cs typeface="+mn-cs"/>
            </a:endParaRPr>
          </a:p>
          <a:p>
            <a:endParaRPr lang="en-US" dirty="0"/>
          </a:p>
        </p:txBody>
      </p:sp>
    </p:spTree>
    <p:extLst>
      <p:ext uri="{BB962C8B-B14F-4D97-AF65-F5344CB8AC3E}">
        <p14:creationId xmlns:p14="http://schemas.microsoft.com/office/powerpoint/2010/main" val="3526272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DAAED-A994-5446-F4CF-D7E5C386E139}"/>
              </a:ext>
            </a:extLst>
          </p:cNvPr>
          <p:cNvSpPr>
            <a:spLocks noGrp="1"/>
          </p:cNvSpPr>
          <p:nvPr>
            <p:ph type="title"/>
          </p:nvPr>
        </p:nvSpPr>
        <p:spPr/>
        <p:txBody>
          <a:bodyPr/>
          <a:lstStyle/>
          <a:p>
            <a:pPr algn="ctr"/>
            <a:r>
              <a:rPr lang="en-US" dirty="0"/>
              <a:t>Is-Ought/Positive-Normative in Concept</a:t>
            </a:r>
          </a:p>
        </p:txBody>
      </p:sp>
      <p:sp>
        <p:nvSpPr>
          <p:cNvPr id="3" name="Content Placeholder 2">
            <a:extLst>
              <a:ext uri="{FF2B5EF4-FFF2-40B4-BE49-F238E27FC236}">
                <a16:creationId xmlns:a16="http://schemas.microsoft.com/office/drawing/2014/main" id="{55062379-A6C1-1BD3-8330-2F57DAF68A2F}"/>
              </a:ext>
            </a:extLst>
          </p:cNvPr>
          <p:cNvSpPr>
            <a:spLocks noGrp="1"/>
          </p:cNvSpPr>
          <p:nvPr>
            <p:ph idx="1"/>
          </p:nvPr>
        </p:nvSpPr>
        <p:spPr/>
        <p:txBody>
          <a:bodyPr>
            <a:normAutofit fontScale="85000" lnSpcReduction="10000"/>
          </a:bodyPr>
          <a:lstStyle/>
          <a:p>
            <a:r>
              <a:rPr lang="en-US" dirty="0"/>
              <a:t>To begin at the beginning, here is how the storied philosopher of the Scottish Enlightenment, David Hume, put it in 1739 in his </a:t>
            </a:r>
            <a:r>
              <a:rPr lang="en-US" i="1" dirty="0"/>
              <a:t>A Treatise of Human Nature</a:t>
            </a:r>
            <a:r>
              <a:rPr lang="en-US" dirty="0"/>
              <a:t>:</a:t>
            </a:r>
          </a:p>
          <a:p>
            <a:r>
              <a:rPr lang="en-US" dirty="0"/>
              <a:t>“In every system of morality which I have hitherto met with, I have always remarked, that the author proceeds for some time in the ordinary way of reasoning, and establishes the being of a God, or makes observations concerning human affairs; when of a sudden I am </a:t>
            </a:r>
            <a:r>
              <a:rPr lang="en-US" dirty="0" err="1"/>
              <a:t>surpriz'd</a:t>
            </a:r>
            <a:r>
              <a:rPr lang="en-US" dirty="0"/>
              <a:t> to find, that instead of the usual copulations of propositions, </a:t>
            </a:r>
            <a:r>
              <a:rPr lang="en-US" i="1" dirty="0"/>
              <a:t>is</a:t>
            </a:r>
            <a:r>
              <a:rPr lang="en-US" dirty="0"/>
              <a:t>, and </a:t>
            </a:r>
            <a:r>
              <a:rPr lang="en-US" i="1" dirty="0"/>
              <a:t>is not</a:t>
            </a:r>
            <a:r>
              <a:rPr lang="en-US" dirty="0"/>
              <a:t>, I meet with no proposition that is not connected with an </a:t>
            </a:r>
            <a:r>
              <a:rPr lang="en-US" i="1" dirty="0"/>
              <a:t>ought</a:t>
            </a:r>
            <a:r>
              <a:rPr lang="en-US" dirty="0"/>
              <a:t>, or an </a:t>
            </a:r>
            <a:r>
              <a:rPr lang="en-US" i="1" dirty="0"/>
              <a:t>ought not</a:t>
            </a:r>
            <a:r>
              <a:rPr lang="en-US" dirty="0"/>
              <a:t>. This change is imperceptible; but is, however, of the last consequence. For as this </a:t>
            </a:r>
            <a:r>
              <a:rPr lang="en-US" i="1" dirty="0"/>
              <a:t>ought</a:t>
            </a:r>
            <a:r>
              <a:rPr lang="en-US" dirty="0"/>
              <a:t> or </a:t>
            </a:r>
            <a:r>
              <a:rPr lang="en-US" i="1" dirty="0"/>
              <a:t>ought not</a:t>
            </a:r>
            <a:r>
              <a:rPr lang="en-US" dirty="0"/>
              <a:t>, expresses some new relation or affirmation, 'tis necessary that it should be </a:t>
            </a:r>
            <a:r>
              <a:rPr lang="en-US" dirty="0" err="1"/>
              <a:t>observ'd</a:t>
            </a:r>
            <a:r>
              <a:rPr lang="en-US" dirty="0"/>
              <a:t> and </a:t>
            </a:r>
            <a:r>
              <a:rPr lang="en-US" dirty="0" err="1"/>
              <a:t>explain'd</a:t>
            </a:r>
            <a:r>
              <a:rPr lang="en-US" dirty="0"/>
              <a:t>; and at the same time that a reason should be given, for what seems altogether inconceivable, how this new relation can be a deduction from others, which are entirely different from it.”</a:t>
            </a:r>
          </a:p>
        </p:txBody>
      </p:sp>
    </p:spTree>
    <p:extLst>
      <p:ext uri="{BB962C8B-B14F-4D97-AF65-F5344CB8AC3E}">
        <p14:creationId xmlns:p14="http://schemas.microsoft.com/office/powerpoint/2010/main" val="1962731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5921B-262A-0CF6-8137-BA1AD9E165B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02B422C-9B99-2104-ABE7-252D975410CF}"/>
              </a:ext>
            </a:extLst>
          </p:cNvPr>
          <p:cNvSpPr>
            <a:spLocks noGrp="1"/>
          </p:cNvSpPr>
          <p:nvPr>
            <p:ph idx="1"/>
          </p:nvPr>
        </p:nvSpPr>
        <p:spPr/>
        <p:txBody>
          <a:bodyPr/>
          <a:lstStyle/>
          <a:p>
            <a:r>
              <a:rPr lang="en-US" dirty="0"/>
              <a:t>This is the passage that launched a thousand books!</a:t>
            </a:r>
          </a:p>
          <a:p>
            <a:r>
              <a:rPr lang="en-US" dirty="0"/>
              <a:t>Its central tenet, that you cannot get an Ought proposition out of a sequence of only Is propositions, is incontrovertible in logic. </a:t>
            </a:r>
          </a:p>
          <a:p>
            <a:r>
              <a:rPr lang="en-US" dirty="0"/>
              <a:t>And its warning and caution, that we should be clear when the jump occurs, that it should not be “imperceptible”, is also right and proper.</a:t>
            </a:r>
          </a:p>
          <a:p>
            <a:r>
              <a:rPr lang="en-US" dirty="0"/>
              <a:t>So far so good.</a:t>
            </a:r>
          </a:p>
        </p:txBody>
      </p:sp>
    </p:spTree>
    <p:extLst>
      <p:ext uri="{BB962C8B-B14F-4D97-AF65-F5344CB8AC3E}">
        <p14:creationId xmlns:p14="http://schemas.microsoft.com/office/powerpoint/2010/main" val="1754629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E6865-486B-4564-FF89-D20BC7561AE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339B2DB-5E8B-9636-5B7C-4A8F45B257E9}"/>
              </a:ext>
            </a:extLst>
          </p:cNvPr>
          <p:cNvSpPr>
            <a:spLocks noGrp="1"/>
          </p:cNvSpPr>
          <p:nvPr>
            <p:ph idx="1"/>
          </p:nvPr>
        </p:nvSpPr>
        <p:spPr/>
        <p:txBody>
          <a:bodyPr>
            <a:normAutofit fontScale="92500" lnSpcReduction="20000"/>
          </a:bodyPr>
          <a:lstStyle/>
          <a:p>
            <a:r>
              <a:rPr lang="en-US" sz="2600" dirty="0"/>
              <a:t>But difficult analytical, conceptual and practical issues arise.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600" dirty="0">
                <a:solidFill>
                  <a:prstClr val="black"/>
                </a:solidFill>
                <a:latin typeface="Aptos" panose="02110004020202020204"/>
              </a:rPr>
              <a:t>W</a:t>
            </a:r>
            <a:r>
              <a:rPr kumimoji="0" lang="en-US" sz="2600" b="0" i="0" u="none" strike="noStrike" kern="1200" cap="none" spc="0" normalizeH="0" baseline="0" noProof="0" dirty="0">
                <a:ln>
                  <a:noFill/>
                </a:ln>
                <a:solidFill>
                  <a:prstClr val="black"/>
                </a:solidFill>
                <a:effectLst/>
                <a:uLnTx/>
                <a:uFillTx/>
                <a:latin typeface="Aptos" panose="02110004020202020204"/>
                <a:ea typeface="+mn-ea"/>
                <a:cs typeface="+mn-cs"/>
              </a:rPr>
              <a:t>here do the Values that underpin Ought propositions themselves come from and how do we adjudicate among those?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600" dirty="0">
                <a:solidFill>
                  <a:prstClr val="black"/>
                </a:solidFill>
                <a:latin typeface="Aptos" panose="02110004020202020204"/>
              </a:rPr>
              <a:t>W</a:t>
            </a:r>
            <a:r>
              <a:rPr kumimoji="0" lang="en-US" sz="2600" b="0" i="0" u="none" strike="noStrike" kern="1200" cap="none" spc="0" normalizeH="0" baseline="0" noProof="0" dirty="0" err="1">
                <a:ln>
                  <a:noFill/>
                </a:ln>
                <a:solidFill>
                  <a:prstClr val="black"/>
                </a:solidFill>
                <a:effectLst/>
                <a:uLnTx/>
                <a:uFillTx/>
                <a:latin typeface="Aptos" panose="02110004020202020204"/>
                <a:ea typeface="+mn-ea"/>
                <a:cs typeface="+mn-cs"/>
              </a:rPr>
              <a:t>hich</a:t>
            </a:r>
            <a:r>
              <a:rPr kumimoji="0" lang="en-US" sz="2600" b="0" i="0" u="none" strike="noStrike" kern="1200" cap="none" spc="0" normalizeH="0" baseline="0" noProof="0" dirty="0">
                <a:ln>
                  <a:noFill/>
                </a:ln>
                <a:solidFill>
                  <a:prstClr val="black"/>
                </a:solidFill>
                <a:effectLst/>
                <a:uLnTx/>
                <a:uFillTx/>
                <a:latin typeface="Aptos" panose="02110004020202020204"/>
                <a:ea typeface="+mn-ea"/>
                <a:cs typeface="+mn-cs"/>
              </a:rPr>
              <a:t> Is investigations are undertaken and why? The questions that are asked, and the questions that are not asked, are as important as the answers that are given to the questions that are asked. Values, and political power, are key to this.</a:t>
            </a:r>
            <a:endParaRPr lang="en-US" sz="2600" dirty="0"/>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Aptos" panose="02110004020202020204"/>
                <a:ea typeface="+mn-ea"/>
                <a:cs typeface="+mn-cs"/>
              </a:rPr>
              <a:t>And discourses on Values are not independent of the facts of human nature. In a famous critique of Hume the philosopher </a:t>
            </a:r>
            <a:r>
              <a:rPr kumimoji="0" lang="en-US" sz="2600" b="0" i="0" u="none" strike="noStrike" kern="1200" cap="none" spc="0" normalizeH="0" baseline="0" noProof="0" dirty="0" err="1">
                <a:ln>
                  <a:noFill/>
                </a:ln>
                <a:solidFill>
                  <a:prstClr val="black"/>
                </a:solidFill>
                <a:effectLst/>
                <a:uLnTx/>
                <a:uFillTx/>
                <a:latin typeface="Aptos" panose="02110004020202020204"/>
                <a:ea typeface="+mn-ea"/>
                <a:cs typeface="+mn-cs"/>
              </a:rPr>
              <a:t>MacIntyre</a:t>
            </a:r>
            <a:r>
              <a:rPr kumimoji="0" lang="en-US" sz="2600" b="0" i="0" u="none" strike="noStrike" kern="1200" cap="none" spc="0" normalizeH="0" baseline="0" noProof="0" dirty="0">
                <a:ln>
                  <a:noFill/>
                </a:ln>
                <a:solidFill>
                  <a:prstClr val="black"/>
                </a:solidFill>
                <a:effectLst/>
                <a:uLnTx/>
                <a:uFillTx/>
                <a:latin typeface="Aptos" panose="02110004020202020204"/>
                <a:ea typeface="+mn-ea"/>
                <a:cs typeface="+mn-cs"/>
              </a:rPr>
              <a:t> writes:</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Aptos" panose="02110004020202020204"/>
                <a:ea typeface="+mn-ea"/>
                <a:cs typeface="+mn-cs"/>
              </a:rPr>
              <a:t>“It would be very odd if Hume did affirm the logical irrelevance of facts to moral judgments, for the whole difference in atmosphere…..springs from his interest in the facts of morality….[S]o far as his moral theory is concerned, the sociological comments have a necessary place in the whole structure of argument.”</a:t>
            </a:r>
          </a:p>
          <a:p>
            <a:endParaRPr lang="en-US" dirty="0"/>
          </a:p>
        </p:txBody>
      </p:sp>
    </p:spTree>
    <p:extLst>
      <p:ext uri="{BB962C8B-B14F-4D97-AF65-F5344CB8AC3E}">
        <p14:creationId xmlns:p14="http://schemas.microsoft.com/office/powerpoint/2010/main" val="36991508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1265</TotalTime>
  <Words>4370</Words>
  <Application>Microsoft Office PowerPoint</Application>
  <PresentationFormat>Widescreen</PresentationFormat>
  <Paragraphs>176</Paragraphs>
  <Slides>49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49</vt:i4>
      </vt:variant>
    </vt:vector>
  </HeadingPairs>
  <TitlesOfParts>
    <vt:vector size="57" baseType="lpstr">
      <vt:lpstr>Aptos</vt:lpstr>
      <vt:lpstr>Aptos Display</vt:lpstr>
      <vt:lpstr>Arial</vt:lpstr>
      <vt:lpstr>MuseoSans-300</vt:lpstr>
      <vt:lpstr>TimesLTStd-Italic</vt:lpstr>
      <vt:lpstr>TimesLTStd-Roman</vt:lpstr>
      <vt:lpstr>UniMath</vt:lpstr>
      <vt:lpstr>Office Theme</vt:lpstr>
      <vt:lpstr>The Is-Ought Distinction in Theory and Practice</vt:lpstr>
      <vt:lpstr>PowerPoint Presentation</vt:lpstr>
      <vt:lpstr>Introduction</vt:lpstr>
      <vt:lpstr>PowerPoint Presentation</vt:lpstr>
      <vt:lpstr>PowerPoint Presentation</vt:lpstr>
      <vt:lpstr>PowerPoint Presentation</vt:lpstr>
      <vt:lpstr>Is-Ought/Positive-Normative in Concept</vt:lpstr>
      <vt:lpstr>PowerPoint Presentation</vt:lpstr>
      <vt:lpstr>PowerPoint Presentation</vt:lpstr>
      <vt:lpstr>PowerPoint Presentation</vt:lpstr>
      <vt:lpstr>Application I Fiscal Retrenchment in Ghana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Application II Climate Change and Carbon Tax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Application III: Efficiency versus Equity in Economics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Is-Ought Distinction in Theory and Practice</dc:title>
  <dc:creator>Sanjiv M. Kanbur</dc:creator>
  <cp:lastModifiedBy>Sanjiv M. Kanbur</cp:lastModifiedBy>
  <cp:revision>65</cp:revision>
  <dcterms:created xsi:type="dcterms:W3CDTF">2024-03-02T21:52:41Z</dcterms:created>
  <dcterms:modified xsi:type="dcterms:W3CDTF">2024-03-13T00:51:12Z</dcterms:modified>
</cp:coreProperties>
</file>